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8"/>
  </p:notesMasterIdLst>
  <p:sldIdLst>
    <p:sldId id="293" r:id="rId2"/>
    <p:sldId id="277" r:id="rId3"/>
    <p:sldId id="295" r:id="rId4"/>
    <p:sldId id="292" r:id="rId5"/>
    <p:sldId id="256" r:id="rId6"/>
    <p:sldId id="257" r:id="rId7"/>
    <p:sldId id="276" r:id="rId8"/>
    <p:sldId id="259" r:id="rId9"/>
    <p:sldId id="258" r:id="rId10"/>
    <p:sldId id="260" r:id="rId11"/>
    <p:sldId id="261" r:id="rId12"/>
    <p:sldId id="299" r:id="rId13"/>
    <p:sldId id="300" r:id="rId14"/>
    <p:sldId id="301" r:id="rId15"/>
    <p:sldId id="304" r:id="rId16"/>
    <p:sldId id="305" r:id="rId17"/>
    <p:sldId id="307" r:id="rId18"/>
    <p:sldId id="263" r:id="rId19"/>
    <p:sldId id="264" r:id="rId20"/>
    <p:sldId id="265" r:id="rId21"/>
    <p:sldId id="267" r:id="rId22"/>
    <p:sldId id="310" r:id="rId23"/>
    <p:sldId id="315" r:id="rId24"/>
    <p:sldId id="312" r:id="rId25"/>
    <p:sldId id="317" r:id="rId26"/>
    <p:sldId id="318" r:id="rId27"/>
    <p:sldId id="321" r:id="rId28"/>
    <p:sldId id="322" r:id="rId29"/>
    <p:sldId id="324" r:id="rId30"/>
    <p:sldId id="326" r:id="rId31"/>
    <p:sldId id="328" r:id="rId32"/>
    <p:sldId id="330" r:id="rId33"/>
    <p:sldId id="332" r:id="rId34"/>
    <p:sldId id="334" r:id="rId35"/>
    <p:sldId id="335" r:id="rId36"/>
    <p:sldId id="269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NAIDA" initials="Z" lastIdx="3" clrIdx="0">
    <p:extLst>
      <p:ext uri="{19B8F6BF-5375-455C-9EA6-DF929625EA0E}">
        <p15:presenceInfo xmlns:p15="http://schemas.microsoft.com/office/powerpoint/2012/main" xmlns="" userId="ZINAID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CC00FF"/>
    <a:srgbClr val="990033"/>
    <a:srgbClr val="006600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1-02T05:03:44.395" idx="3">
    <p:pos x="10" y="10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7FA90-4201-4A31-841C-DEA98D4E9D62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B6359-43BE-43D6-915E-5D2B273393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9765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B6359-43BE-43D6-915E-5D2B27339398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6422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E2A93F1-CF0F-4F2D-8C58-2A394505AAFE}" type="slidenum">
              <a:rPr lang="ru-RU" altLang="ru-RU" smtClean="0"/>
              <a:pPr/>
              <a:t>26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197020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E9C1466-029A-4B43-97CE-B73491E4304C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2D912D7-0252-44A9-8D66-31B45E346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C1466-029A-4B43-97CE-B73491E4304C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912D7-0252-44A9-8D66-31B45E346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C1466-029A-4B43-97CE-B73491E4304C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912D7-0252-44A9-8D66-31B45E346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9C1466-029A-4B43-97CE-B73491E4304C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2D912D7-0252-44A9-8D66-31B45E3462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E9C1466-029A-4B43-97CE-B73491E4304C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2D912D7-0252-44A9-8D66-31B45E346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C1466-029A-4B43-97CE-B73491E4304C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912D7-0252-44A9-8D66-31B45E3462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C1466-029A-4B43-97CE-B73491E4304C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912D7-0252-44A9-8D66-31B45E3462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9C1466-029A-4B43-97CE-B73491E4304C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D912D7-0252-44A9-8D66-31B45E3462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C1466-029A-4B43-97CE-B73491E4304C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912D7-0252-44A9-8D66-31B45E346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9C1466-029A-4B43-97CE-B73491E4304C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2D912D7-0252-44A9-8D66-31B45E3462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9C1466-029A-4B43-97CE-B73491E4304C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D912D7-0252-44A9-8D66-31B45E3462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9C1466-029A-4B43-97CE-B73491E4304C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2D912D7-0252-44A9-8D66-31B45E346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4004" y="4928209"/>
            <a:ext cx="6172200" cy="1894362"/>
          </a:xfrm>
        </p:spPr>
        <p:txBody>
          <a:bodyPr>
            <a:normAutofit/>
          </a:bodyPr>
          <a:lstStyle/>
          <a:p>
            <a:r>
              <a:rPr lang="ru-RU" sz="3200">
                <a:solidFill>
                  <a:srgbClr val="0070C0"/>
                </a:solidFill>
              </a:rPr>
              <a:t> </a:t>
            </a:r>
            <a:r>
              <a:rPr lang="ru-RU" sz="3200" smtClean="0">
                <a:solidFill>
                  <a:srgbClr val="0070C0"/>
                </a:solidFill>
              </a:rPr>
              <a:t>         </a:t>
            </a:r>
            <a:r>
              <a:rPr lang="ru-RU" sz="2400">
                <a:solidFill>
                  <a:srgbClr val="0070C0"/>
                </a:solidFill>
              </a:rPr>
              <a:t> </a:t>
            </a:r>
            <a:r>
              <a:rPr lang="ru-RU" sz="2400" smtClean="0">
                <a:solidFill>
                  <a:srgbClr val="0070C0"/>
                </a:solidFill>
              </a:rPr>
              <a:t>           2017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114006"/>
            <a:ext cx="6172200" cy="1371600"/>
          </a:xfrm>
        </p:spPr>
        <p:txBody>
          <a:bodyPr/>
          <a:lstStyle/>
          <a:p>
            <a:r>
              <a:rPr lang="ru-RU" sz="2800" kern="10" dirty="0" smtClean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3 «Б»</a:t>
            </a:r>
            <a:endParaRPr lang="ru-RU" sz="2800" kern="10" dirty="0">
              <a:ln w="25400">
                <a:solidFill>
                  <a:srgbClr val="0000FF"/>
                </a:solidFill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70C0"/>
                </a:solidFill>
              </a:rPr>
              <a:t>Учитель </a:t>
            </a:r>
            <a:r>
              <a:rPr lang="ru-RU" sz="3200" dirty="0" err="1" smtClean="0">
                <a:solidFill>
                  <a:srgbClr val="0070C0"/>
                </a:solidFill>
              </a:rPr>
              <a:t>Жгилева</a:t>
            </a:r>
            <a:r>
              <a:rPr lang="ru-RU" sz="3200" dirty="0" smtClean="0">
                <a:solidFill>
                  <a:srgbClr val="0070C0"/>
                </a:solidFill>
              </a:rPr>
              <a:t> З.Н.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://language-school.ru/wp-content/uploads/2015/11/rodit-sob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798" y="663101"/>
            <a:ext cx="5715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97832" y="3216039"/>
            <a:ext cx="41312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400" dirty="0">
                <a:solidFill>
                  <a:srgbClr val="0070C0"/>
                </a:solidFill>
              </a:rPr>
              <a:t>МБОУ«СОШ №8 г. Юрги» </a:t>
            </a:r>
          </a:p>
        </p:txBody>
      </p:sp>
    </p:spTree>
    <p:extLst>
      <p:ext uri="{BB962C8B-B14F-4D97-AF65-F5344CB8AC3E}">
        <p14:creationId xmlns:p14="http://schemas.microsoft.com/office/powerpoint/2010/main" xmlns="" val="1177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14282" y="0"/>
            <a:ext cx="8929718" cy="689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Вполне очевидно, что нежелание заниматься – проблема непростая. Нельзя решить её усилением или ослаблением давления на детей. Если давление усиливается, увеличивается и сопротивление. А невнимание к занятиям школьников </a:t>
            </a:r>
            <a:r>
              <a:rPr kumimoji="0" lang="ru-RU" sz="26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ru-RU" sz="2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ождает в нём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чувство неуверенности в себе, желание забросить уроки.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Прежде чем упрекать сына или дочку в нерадивости, посмотрите, всё ли вы сделали, чтобы создать им необходимые условия для занятий. Причём речь идёт не об отдельном кабинете, а о хорошем эмоциональном фоне,</a:t>
            </a:r>
            <a:r>
              <a:rPr kumimoji="0" lang="ru-RU" sz="26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вашего умения общаться с ребёнком, быть ему другом, оказывать необходимую поддержку.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вы накричали на ребёнка (пусть даже заслуженно) - интеллектуальных подвигов не ждите. Расстроенный, встревоженный ученик порой не способен разобраться в самом простом материале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82153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должны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дать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понять ребёнку, что он как личность существует обособленно от своих родителей и сам несёт ответственность за свои удачи и неудачи. Когда ребёнку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дают возможность выразить себя как личность с собственными потребностями и целями, он начинает осознавать чувство ответственности за свои поступки.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6718" y="419448"/>
            <a:ext cx="7648225" cy="580916"/>
          </a:xfrm>
          <a:prstGeom prst="rect">
            <a:avLst/>
          </a:prstGeom>
          <a:noFill/>
        </p:spPr>
        <p:txBody>
          <a:bodyPr wrap="none" lIns="91429" tIns="45714" rIns="91429" bIns="45714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175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Результаты </a:t>
            </a:r>
            <a:r>
              <a:rPr lang="ru-RU" sz="3175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анкетирования детей</a:t>
            </a:r>
            <a:endParaRPr lang="ru-RU" sz="3175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500034" y="1340768"/>
          <a:ext cx="8286809" cy="520973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554012"/>
                <a:gridCol w="1269151"/>
                <a:gridCol w="1194495"/>
                <a:gridCol w="1269151"/>
              </a:tblGrid>
              <a:tr h="518280"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 smtClean="0"/>
                    </a:p>
                    <a:p>
                      <a:pPr algn="ctr"/>
                      <a:r>
                        <a:rPr lang="ru-RU" sz="1800" dirty="0" smtClean="0"/>
                        <a:t>ДА 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dirty="0" smtClean="0"/>
                    </a:p>
                    <a:p>
                      <a:pPr algn="ctr"/>
                      <a:r>
                        <a:rPr lang="ru-RU" sz="1800" dirty="0" smtClean="0"/>
                        <a:t>НЕТ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00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Есть ли у тебя место для выполнения домашних заданий?</a:t>
                      </a:r>
                    </a:p>
                    <a:p>
                      <a:endParaRPr lang="ru-RU" sz="18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 24 ч.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 </a:t>
                      </a:r>
                      <a:r>
                        <a:rPr lang="ru-RU" sz="1800" dirty="0" smtClean="0"/>
                        <a:t>     </a:t>
                      </a:r>
                      <a:endParaRPr lang="ru-RU" sz="18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T="45715" marB="4571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9587"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 час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 часа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 часа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</a:tr>
              <a:tr h="185003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Как</a:t>
                      </a:r>
                      <a:r>
                        <a:rPr lang="ru-RU" sz="2400" baseline="0" dirty="0" smtClean="0"/>
                        <a:t> долго ты делаешь домашнее </a:t>
                      </a:r>
                    </a:p>
                    <a:p>
                      <a:pPr algn="ctr"/>
                      <a:r>
                        <a:rPr lang="ru-RU" sz="2400" baseline="0" dirty="0" smtClean="0"/>
                        <a:t>задание?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9 ч.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11 ч.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 ч.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</a:tbl>
          </a:graphicData>
        </a:graphic>
      </p:graphicFrame>
      <p:pic>
        <p:nvPicPr>
          <p:cNvPr id="5" name="Picture 11" descr="http://gif-smail.ucoz.ru/_ph/32/2/8195694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2" y="1000364"/>
            <a:ext cx="786428" cy="78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37898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98931331"/>
              </p:ext>
            </p:extLst>
          </p:nvPr>
        </p:nvGraphicFramePr>
        <p:xfrm>
          <a:off x="857224" y="428919"/>
          <a:ext cx="7429552" cy="593247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787039"/>
                <a:gridCol w="1642513"/>
              </a:tblGrid>
              <a:tr h="94851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По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каким предметам чаще</a:t>
                      </a:r>
                      <a:r>
                        <a:rPr lang="ru-RU" sz="2800" baseline="0" dirty="0" smtClean="0"/>
                        <a:t> не выполняешь</a:t>
                      </a:r>
                      <a:r>
                        <a:rPr lang="ru-RU" sz="2800" dirty="0" smtClean="0"/>
                        <a:t>?</a:t>
                      </a:r>
                      <a:endParaRPr lang="ru-RU" sz="2800" i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006600"/>
                        </a:solidFill>
                      </a:endParaRPr>
                    </a:p>
                  </a:txBody>
                  <a:tcPr marT="45715" marB="45715" anchor="ctr"/>
                </a:tc>
              </a:tr>
              <a:tr h="4983951"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/>
                        <a:t>Русский</a:t>
                      </a:r>
                    </a:p>
                    <a:p>
                      <a:pPr algn="l"/>
                      <a:endParaRPr lang="ru-RU" sz="3200" dirty="0" smtClean="0"/>
                    </a:p>
                    <a:p>
                      <a:pPr algn="l"/>
                      <a:r>
                        <a:rPr lang="ru-RU" sz="3200" dirty="0" smtClean="0"/>
                        <a:t>Литература</a:t>
                      </a:r>
                    </a:p>
                    <a:p>
                      <a:pPr algn="l"/>
                      <a:endParaRPr lang="ru-RU" sz="3200" dirty="0" smtClean="0"/>
                    </a:p>
                    <a:p>
                      <a:pPr algn="l"/>
                      <a:r>
                        <a:rPr lang="ru-RU" sz="3200" dirty="0" smtClean="0"/>
                        <a:t>Математика</a:t>
                      </a:r>
                    </a:p>
                    <a:p>
                      <a:pPr algn="l"/>
                      <a:endParaRPr lang="ru-RU" sz="3200" dirty="0" smtClean="0"/>
                    </a:p>
                    <a:p>
                      <a:pPr algn="l"/>
                      <a:r>
                        <a:rPr lang="ru-RU" sz="3200" dirty="0" smtClean="0"/>
                        <a:t>Окружающий мир </a:t>
                      </a:r>
                    </a:p>
                    <a:p>
                      <a:pPr algn="l"/>
                      <a:endParaRPr lang="ru-RU" sz="3200" dirty="0" smtClean="0"/>
                    </a:p>
                    <a:p>
                      <a:pPr algn="l"/>
                      <a:r>
                        <a:rPr lang="ru-RU" sz="3200" dirty="0" smtClean="0"/>
                        <a:t>Иностранный</a:t>
                      </a:r>
                      <a:r>
                        <a:rPr lang="ru-RU" sz="3200" baseline="0" dirty="0" smtClean="0"/>
                        <a:t> язык</a:t>
                      </a:r>
                      <a:endParaRPr lang="ru-RU" sz="3200" b="1" i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6</a:t>
                      </a:r>
                    </a:p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/>
                        <a:t>12</a:t>
                      </a:r>
                    </a:p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/>
                        <a:t>2</a:t>
                      </a:r>
                    </a:p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/>
                        <a:t>11</a:t>
                      </a:r>
                    </a:p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/>
                        <a:t>16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</a:tr>
            </a:tbl>
          </a:graphicData>
        </a:graphic>
      </p:graphicFrame>
      <p:pic>
        <p:nvPicPr>
          <p:cNvPr id="6" name="Picture 2" descr="http://img-fotki.yandex.ru/get/4008/marya-foygl.1b/0_1d29e_8227c3a3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5" y="286059"/>
            <a:ext cx="1357322" cy="12093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6210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96233499"/>
              </p:ext>
            </p:extLst>
          </p:nvPr>
        </p:nvGraphicFramePr>
        <p:xfrm>
          <a:off x="285721" y="857502"/>
          <a:ext cx="8572559" cy="493761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84373"/>
                <a:gridCol w="1665272"/>
                <a:gridCol w="1318855"/>
                <a:gridCol w="1318855"/>
                <a:gridCol w="1685204"/>
              </a:tblGrid>
              <a:tr h="1554316"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каждый</a:t>
                      </a:r>
                      <a:r>
                        <a:rPr lang="ru-RU" sz="2400" baseline="0" dirty="0" smtClean="0"/>
                        <a:t> день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часто</a:t>
                      </a:r>
                      <a:endParaRPr lang="ru-RU" sz="2400" dirty="0" smtClean="0">
                        <a:solidFill>
                          <a:srgbClr val="C00000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иногда</a:t>
                      </a:r>
                      <a:endParaRPr lang="ru-RU" sz="2400" dirty="0" smtClean="0">
                        <a:solidFill>
                          <a:srgbClr val="C00000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никогда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T="45715" marB="45715"/>
                </a:tc>
              </a:tr>
              <a:tr h="19532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Как</a:t>
                      </a:r>
                      <a:r>
                        <a:rPr lang="ru-RU" sz="2800" baseline="0" dirty="0" smtClean="0"/>
                        <a:t> часто родители смотрят тетради?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12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  <a:tr h="1429873">
                <a:tc>
                  <a:txBody>
                    <a:bodyPr/>
                    <a:lstStyle/>
                    <a:p>
                      <a:pPr algn="ctr"/>
                      <a:endParaRPr lang="ru-RU" sz="2800" baseline="0" dirty="0" smtClean="0"/>
                    </a:p>
                    <a:p>
                      <a:pPr algn="ctr"/>
                      <a:r>
                        <a:rPr lang="ru-RU" sz="2800" baseline="0" dirty="0" smtClean="0"/>
                        <a:t>Дневник?</a:t>
                      </a:r>
                      <a:endParaRPr lang="ru-RU" sz="2800" b="1" i="1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10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11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b="1" i="0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0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</a:tbl>
          </a:graphicData>
        </a:graphic>
      </p:graphicFrame>
      <p:pic>
        <p:nvPicPr>
          <p:cNvPr id="5" name="Picture 11" descr="http://gif-smail.ucoz.ru/_ph/32/2/8195694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214656"/>
            <a:ext cx="929822" cy="93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9093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357159" y="214625"/>
          <a:ext cx="8501122" cy="6481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69141"/>
                <a:gridCol w="1631981"/>
              </a:tblGrid>
              <a:tr h="82287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Если задали сочинение, то ты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22874">
                <a:tc>
                  <a:txBody>
                    <a:bodyPr/>
                    <a:lstStyle/>
                    <a:p>
                      <a:r>
                        <a:rPr kumimoji="0" lang="ru-RU" sz="2400" kern="1200" dirty="0" smtClean="0"/>
                        <a:t>- напишешь его вместе с родителями</a:t>
                      </a:r>
                    </a:p>
                    <a:p>
                      <a:r>
                        <a:rPr kumimoji="0" lang="ru-RU" sz="2400" kern="1200" dirty="0" smtClean="0"/>
                        <a:t> 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solidFill>
                            <a:schemeClr val="dk1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  <a:tr h="1188596">
                <a:tc>
                  <a:txBody>
                    <a:bodyPr/>
                    <a:lstStyle/>
                    <a:p>
                      <a:r>
                        <a:rPr kumimoji="0" lang="ru-RU" sz="2400" kern="1200" dirty="0" smtClean="0"/>
                        <a:t> - сначала посоветуешься с родителями, потом напишешь</a:t>
                      </a:r>
                      <a:endParaRPr lang="ru-RU" sz="2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smtClean="0">
                          <a:solidFill>
                            <a:schemeClr val="dk1"/>
                          </a:solidFill>
                        </a:rPr>
                        <a:t>10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  <a:tr h="1188596">
                <a:tc>
                  <a:txBody>
                    <a:bodyPr/>
                    <a:lstStyle/>
                    <a:p>
                      <a:r>
                        <a:rPr kumimoji="0" lang="ru-RU" sz="2400" kern="1200" dirty="0" smtClean="0"/>
                        <a:t>-  напишешь сам, потом  родители проверят</a:t>
                      </a:r>
                    </a:p>
                    <a:p>
                      <a:endParaRPr lang="ru-RU" sz="2400" b="1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solidFill>
                            <a:schemeClr val="dk1"/>
                          </a:solidFill>
                        </a:rPr>
                        <a:t>7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  <a:tr h="822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2400" kern="1200" dirty="0" smtClean="0"/>
                        <a:t>напишешь сам, без помощи взрослых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  <a:tr h="9203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kern="1200" dirty="0" smtClean="0"/>
                        <a:t> -   скажу учительнице, что  у меня не было времени</a:t>
                      </a:r>
                      <a:endParaRPr kumimoji="0"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solidFill>
                            <a:schemeClr val="dk1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  <a:tr h="7149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kern="1200" dirty="0" smtClean="0"/>
                        <a:t>-   не будешь делать вообще</a:t>
                      </a:r>
                      <a:endParaRPr kumimoji="0"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0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</a:tbl>
          </a:graphicData>
        </a:graphic>
      </p:graphicFrame>
      <p:pic>
        <p:nvPicPr>
          <p:cNvPr id="3" name="Picture 11" descr="http://gif-smail.ucoz.ru/_ph/32/2/8195694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929587" y="214629"/>
            <a:ext cx="815700" cy="81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8778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428597" y="214628"/>
          <a:ext cx="8215338" cy="627807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6662857"/>
                <a:gridCol w="1552481"/>
              </a:tblGrid>
              <a:tr h="96889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Если задали сделать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сообщение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, то ты</a:t>
                      </a:r>
                    </a:p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10279">
                <a:tc>
                  <a:txBody>
                    <a:bodyPr/>
                    <a:lstStyle/>
                    <a:p>
                      <a:r>
                        <a:rPr kumimoji="0" lang="ru-RU" sz="2400" kern="1200" dirty="0" smtClean="0"/>
                        <a:t>- Спросишь</a:t>
                      </a:r>
                      <a:r>
                        <a:rPr kumimoji="0" lang="ru-RU" sz="2400" kern="1200" baseline="0" dirty="0" smtClean="0"/>
                        <a:t> помощи у родителей</a:t>
                      </a:r>
                      <a:endParaRPr kumimoji="0" lang="ru-RU" sz="2400" kern="1200" dirty="0" smtClean="0"/>
                    </a:p>
                    <a:p>
                      <a:r>
                        <a:rPr kumimoji="0" lang="ru-RU" sz="2400" kern="1200" dirty="0" smtClean="0"/>
                        <a:t> </a:t>
                      </a:r>
                      <a:endParaRPr lang="ru-RU" sz="2400" b="1" i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dk1"/>
                          </a:solidFill>
                        </a:rPr>
                        <a:t>8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  <a:tr h="951722">
                <a:tc>
                  <a:txBody>
                    <a:bodyPr/>
                    <a:lstStyle/>
                    <a:p>
                      <a:r>
                        <a:rPr kumimoji="0" lang="ru-RU" sz="2400" kern="1200" dirty="0" smtClean="0"/>
                        <a:t> - поищешь</a:t>
                      </a:r>
                      <a:r>
                        <a:rPr kumimoji="0" lang="ru-RU" sz="2400" kern="1200" baseline="0" dirty="0" smtClean="0"/>
                        <a:t> книжку дома</a:t>
                      </a:r>
                      <a:endParaRPr lang="ru-RU" sz="2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  <a:tr h="898043">
                <a:tc>
                  <a:txBody>
                    <a:bodyPr/>
                    <a:lstStyle/>
                    <a:p>
                      <a:r>
                        <a:rPr kumimoji="0" lang="ru-RU" sz="2400" kern="1200" dirty="0" smtClean="0"/>
                        <a:t>-  найдешь</a:t>
                      </a:r>
                      <a:r>
                        <a:rPr kumimoji="0" lang="ru-RU" sz="2400" kern="1200" baseline="0" dirty="0" smtClean="0"/>
                        <a:t> сам про это рассказ в энциклопедии</a:t>
                      </a:r>
                      <a:endParaRPr kumimoji="0" lang="ru-RU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dk1"/>
                          </a:solidFill>
                        </a:rPr>
                        <a:t>6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  <a:tr h="8307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2400" kern="1200" dirty="0" smtClean="0"/>
                        <a:t> сходишь</a:t>
                      </a:r>
                      <a:r>
                        <a:rPr kumimoji="0" lang="ru-RU" sz="2400" kern="1200" baseline="0" dirty="0" smtClean="0"/>
                        <a:t> в библиотеку</a:t>
                      </a:r>
                      <a:endParaRPr kumimoji="0" lang="ru-RU" sz="2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ru-RU" sz="2400" b="1" i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dk1"/>
                          </a:solidFill>
                        </a:rPr>
                        <a:t>5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  <a:tr h="11999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kern="1200" dirty="0" smtClean="0"/>
                        <a:t> -   скажу учительнице, что не</a:t>
                      </a:r>
                      <a:r>
                        <a:rPr kumimoji="0" lang="ru-RU" sz="2400" kern="1200" baseline="0" dirty="0" smtClean="0"/>
                        <a:t> нашёл нужного материала</a:t>
                      </a:r>
                      <a:endParaRPr kumimoji="0" lang="ru-RU" sz="2400" kern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dk1"/>
                          </a:solidFill>
                        </a:rPr>
                        <a:t>2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  <a:tr h="6057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kern="1200" dirty="0" smtClean="0"/>
                        <a:t>-   не будешь делать вообще</a:t>
                      </a:r>
                      <a:endParaRPr kumimoji="0" lang="ru-RU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 anchor="ctr"/>
                </a:tc>
              </a:tr>
            </a:tbl>
          </a:graphicData>
        </a:graphic>
      </p:graphicFrame>
      <p:pic>
        <p:nvPicPr>
          <p:cNvPr id="3" name="Picture 11" descr="http://gif-smail.ucoz.ru/_ph/32/2/8195694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858149" y="286058"/>
            <a:ext cx="821694" cy="8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0041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57158" y="214290"/>
            <a:ext cx="799206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sng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для группы №1 </a:t>
            </a:r>
            <a:endParaRPr kumimoji="0" lang="ru-RU" sz="26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Проанализируйте, какой жизненный опыт получит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ребенок, когда родители помогают ему выполнять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домашние задания и когда не помогают. 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Запишите ваше мнение в таблицу.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04144" y="2428868"/>
            <a:ext cx="8839856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sng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для группы №2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Особенности восприятия младшего школьника таковы,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i="1" dirty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</a:t>
            </a:r>
            <a:r>
              <a:rPr lang="ru-RU" sz="2600" b="1" i="1" dirty="0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часто не видит своих ошибок (слабая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err="1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дифференцированность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восприятия). Как должны вести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себя родители, увидев в работе ребенка ошибки?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14282" y="4786322"/>
            <a:ext cx="777860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sng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для группы № 3 </a:t>
            </a:r>
            <a:endParaRPr kumimoji="0" lang="ru-RU" sz="26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сделать подготовку домашнего задания делом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привлекательным? Как правильно осуществлять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психологическую поддержку ребенка?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618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85727"/>
          <a:ext cx="8572560" cy="60347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86280"/>
                <a:gridCol w="4286280"/>
              </a:tblGrid>
              <a:tr h="82271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Родители помогают ребенку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Ребёнок предоставлен сам себе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766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Ребенок чувствует, что близкий человек понимает его проблемы. Когда он вырастет, то, скорее всего, тоже будет заботливым, понимающим и помогающим человеком.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Ребенок учится самостоятельно принимать решения и несет    ответственность за результаты своей учебы. Став взрослым, скорее всего, станет требовательным родителем.</a:t>
                      </a:r>
                      <a:endParaRPr lang="ru-RU" dirty="0"/>
                    </a:p>
                  </a:txBody>
                  <a:tcPr/>
                </a:tc>
              </a:tr>
              <a:tr h="47665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Получает опыт перекладывания ответственности на другого. Формируется ожидание помощи и готовности ее принять.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Развивается недоверие к другим. Надеяться можно только на самого себя. Увеличивается дистанция между детьми и родителями</a:t>
                      </a:r>
                      <a:endParaRPr lang="ru-RU" dirty="0"/>
                    </a:p>
                  </a:txBody>
                  <a:tcPr/>
                </a:tc>
              </a:tr>
              <a:tr h="47665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Возможно появление неуверенности в своих силах, чувство зависимости от взрослых и собственной неполноценности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3.Учится самостоятельно планировать свое время и усилия. Если все будет получаться, то разовьется уверенность в жизни, если будут неудачи, то чувство неполноценности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1142976" y="1285860"/>
            <a:ext cx="8802015" cy="5381654"/>
            <a:chOff x="1142976" y="1285860"/>
            <a:chExt cx="8802015" cy="5381654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142976" y="1285860"/>
              <a:ext cx="6929486" cy="3429024"/>
              <a:chOff x="1500166" y="2357430"/>
              <a:chExt cx="6929486" cy="3429024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1500166" y="2357430"/>
                <a:ext cx="6929486" cy="342902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:</a:t>
                </a:r>
                <a:endParaRPr lang="ru-RU" dirty="0"/>
              </a:p>
            </p:txBody>
          </p:sp>
          <p:sp>
            <p:nvSpPr>
              <p:cNvPr id="7169" name="Rectangle 1"/>
              <p:cNvSpPr>
                <a:spLocks noChangeArrowheads="1"/>
              </p:cNvSpPr>
              <p:nvPr/>
            </p:nvSpPr>
            <p:spPr bwMode="auto">
              <a:xfrm>
                <a:off x="1643042" y="2643182"/>
                <a:ext cx="6731266" cy="2862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600" b="1" i="0" u="sng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Вывод: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600" b="1" i="1" u="none" strike="noStrike" cap="none" normalizeH="0" baseline="0" dirty="0" smtClean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Разумно предоставить ребенку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600" b="1" i="1" u="none" strike="noStrike" cap="none" normalizeH="0" baseline="0" dirty="0" smtClean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самостоятельность, оставляя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600" b="1" i="1" u="none" strike="noStrike" cap="none" normalizeH="0" baseline="0" dirty="0" smtClean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за собой руководство и помощь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600" b="1" i="1" u="none" strike="noStrike" cap="none" normalizeH="0" baseline="0" dirty="0" smtClean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 в необходимых пределах</a:t>
                </a:r>
                <a:r>
                  <a:rPr kumimoji="0" lang="ru-RU" sz="3600" b="0" i="1" u="none" strike="noStrike" cap="none" normalizeH="0" baseline="0" dirty="0" smtClean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.</a:t>
                </a:r>
                <a:endParaRPr kumimoji="0" lang="ru-RU" sz="3600" b="0" i="1" u="none" strike="noStrike" cap="none" normalizeH="0" baseline="0" dirty="0" smtClean="0">
                  <a:ln>
                    <a:noFill/>
                  </a:ln>
                  <a:solidFill>
                    <a:srgbClr val="FF0066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6" name="Picture 2" descr="C:\Users\инна\Pictures\0_236cb_c43c1341_L.gif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857884" y="3857628"/>
              <a:ext cx="4087107" cy="280988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16071" y="357166"/>
            <a:ext cx="8827929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Решение: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отмечать саму ошибку. Родители должны развить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способность анализа выполненной работы по выявлению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собственных ошибок.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направить восприятие ребенка: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строчку, в которой допущена ошибка;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слово, написанное с ошибкой;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возможность появления какой-то ошибки;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просить его: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проверить правильность выполненной работы;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возникла такая ошибка, как ее исправить;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какое правило допущена ошибка и т. д.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643042" y="1857364"/>
            <a:ext cx="7730445" cy="4238646"/>
            <a:chOff x="1643042" y="1857364"/>
            <a:chExt cx="7730445" cy="4238646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643042" y="1857364"/>
              <a:ext cx="5786478" cy="2571768"/>
              <a:chOff x="2000232" y="1000108"/>
              <a:chExt cx="5786478" cy="2571768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2000232" y="1000108"/>
                <a:ext cx="5786478" cy="2571768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46" name="Rectangle 2"/>
              <p:cNvSpPr>
                <a:spLocks noChangeArrowheads="1"/>
              </p:cNvSpPr>
              <p:nvPr/>
            </p:nvSpPr>
            <p:spPr bwMode="auto">
              <a:xfrm>
                <a:off x="2143108" y="1285860"/>
                <a:ext cx="5357850" cy="20621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1" i="1" u="sng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Вывод</a:t>
                </a:r>
                <a:r>
                  <a:rPr kumimoji="0" lang="ru-RU" sz="3200" b="1" i="1" u="none" strike="noStrike" cap="none" normalizeH="0" baseline="0" dirty="0" smtClean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:  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1" i="1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Ребенок должен научиться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1" i="1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 анализировать свои работы.</a:t>
                </a:r>
                <a:endParaRPr kumimoji="0" lang="ru-RU" sz="3200" b="1" i="1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6" name="Picture 2" descr="C:\Users\инна\Pictures\0_236cb_c43c1341_L.gif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86380" y="3286124"/>
              <a:ext cx="4087107" cy="280988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</a:t>
            </a:r>
            <a:r>
              <a:rPr lang="ru-RU" dirty="0" smtClean="0">
                <a:solidFill>
                  <a:srgbClr val="CC00FF"/>
                </a:solidFill>
              </a:rPr>
              <a:t>ПУТЬ К УСПЕХУ</a:t>
            </a:r>
            <a:endParaRPr lang="ru-RU" dirty="0">
              <a:solidFill>
                <a:srgbClr val="CC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3200" dirty="0"/>
              <a:t>Ты можешь стать умнее тремя путями:</a:t>
            </a:r>
          </a:p>
          <a:p>
            <a:pPr>
              <a:buFontTx/>
              <a:buChar char="-"/>
            </a:pPr>
            <a:r>
              <a:rPr lang="ru-RU" sz="3200" dirty="0">
                <a:solidFill>
                  <a:srgbClr val="FF0000"/>
                </a:solidFill>
              </a:rPr>
              <a:t>путем опыта – это самый горький путь;</a:t>
            </a:r>
          </a:p>
          <a:p>
            <a:pPr>
              <a:buFontTx/>
              <a:buChar char="-"/>
            </a:pPr>
            <a:r>
              <a:rPr lang="ru-RU" sz="3200" dirty="0">
                <a:solidFill>
                  <a:srgbClr val="0070C0"/>
                </a:solidFill>
              </a:rPr>
              <a:t>путем подражания – это самый легкий путь;</a:t>
            </a:r>
          </a:p>
          <a:p>
            <a:pPr>
              <a:buFontTx/>
              <a:buChar char="-"/>
            </a:pPr>
            <a:r>
              <a:rPr lang="ru-RU" sz="3200" dirty="0">
                <a:solidFill>
                  <a:srgbClr val="00B050"/>
                </a:solidFill>
              </a:rPr>
              <a:t>путем размышлений – это самый благородный путь</a:t>
            </a:r>
          </a:p>
          <a:p>
            <a:pPr marL="45720" indent="0">
              <a:buNone/>
            </a:pPr>
            <a:r>
              <a:rPr lang="ru-RU" sz="3200" dirty="0"/>
              <a:t>                                     Конфуций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56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00035" y="357166"/>
            <a:ext cx="84296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Решение:</a:t>
            </a: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u="none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младшего школьника при выполнении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домашних заданий очень важно иметь удобное, красивое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рабочее место, красивые ручки, тетради и др.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Родители, занимаясь своим делом, должны быть рядом, всегда готовые помочь в самостоятельной работе ребенка.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Возможность поговорить с мамой по поводу трудного задания – очень важный момент. Обратная связь всегда должна быть положительной, нужно использовать для этого навык «активного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переформулирования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Старайтесь, чтобы ребенку было все понятно, что ему надо сделать и как. Найдите, за что его можно похвалить, так как для нормального развития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нуждается в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психологической поддержке.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28604"/>
            <a:ext cx="8429684" cy="5715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нужно: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1" i="1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опираться на сильные стороны ребенка;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помогать ребенку разбивать большие задания на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мелкие части, с которыми он может справиться;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создавать ситуации гарантированного успеха;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проявлять веру в ребенка;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1" i="1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поддерживать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словами, высказываниями,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прикосновением,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совместными действиями, выражением лица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i="1" u="sng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785786" y="1714488"/>
            <a:ext cx="9516395" cy="4167208"/>
            <a:chOff x="-3571932" y="-642966"/>
            <a:chExt cx="9516395" cy="4167208"/>
          </a:xfrm>
        </p:grpSpPr>
        <p:sp>
          <p:nvSpPr>
            <p:cNvPr id="7" name="TextBox 6"/>
            <p:cNvSpPr txBox="1"/>
            <p:nvPr/>
          </p:nvSpPr>
          <p:spPr>
            <a:xfrm>
              <a:off x="-3571932" y="-642966"/>
              <a:ext cx="7858180" cy="206210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 i="1" u="sng" dirty="0" smtClean="0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Вывод:</a:t>
              </a: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 i="1" dirty="0" smtClean="0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Чем понятнее задание,</a:t>
              </a: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 i="1" dirty="0" smtClean="0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тем больше будет желание </a:t>
              </a: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 i="1" dirty="0" smtClean="0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его выполнить</a:t>
              </a:r>
            </a:p>
          </p:txBody>
        </p:sp>
        <p:pic>
          <p:nvPicPr>
            <p:cNvPr id="8" name="Picture 2" descr="C:\Users\инна\Pictures\0_236cb_c43c1341_L.gif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57356" y="714356"/>
              <a:ext cx="4087107" cy="280988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4" grpId="0" animBg="1"/>
      <p:bldP spid="4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Ребенок просит родителей отпустить его к другу (подруге) поиграть в новую игру, а уроки он сделает потом.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ли верить обещаниям ребенка?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поступить в этой ситуации?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857364"/>
            <a:ext cx="8286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Решение: Родителям не стоит верить обещаниям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ребенка,так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дети могут увлечься игрой и не обратить внимания на время. Данное ребенком обещание будет не выполнено. Поэтому в таких ситуациях следует придерживаться принципа «сначала дело, а развлечения потом». И никаких авансов.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ребенок избалован, рассчитывать на его благонадежность не приходится.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14282" y="3857628"/>
            <a:ext cx="9730709" cy="2809886"/>
            <a:chOff x="214282" y="3857628"/>
            <a:chExt cx="9730709" cy="28098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14282" y="5072074"/>
              <a:ext cx="7000924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ВЫВОД:</a:t>
              </a:r>
            </a:p>
            <a:p>
              <a:pPr algn="ctr"/>
              <a:r>
                <a:rPr lang="ru-RU" sz="32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Сначала дело – потом развлечения. </a:t>
              </a:r>
              <a:endParaRPr lang="ru-RU" sz="3200" dirty="0">
                <a:solidFill>
                  <a:srgbClr val="C00000"/>
                </a:solidFill>
              </a:endParaRPr>
            </a:p>
          </p:txBody>
        </p:sp>
        <p:pic>
          <p:nvPicPr>
            <p:cNvPr id="3074" name="Picture 2" descr="C:\Users\инна\Pictures\0_236cb_c43c1341_L.gif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857884" y="3857628"/>
              <a:ext cx="4087107" cy="280988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082551"/>
            <a:ext cx="7467600" cy="2165102"/>
          </a:xfrm>
        </p:spPr>
        <p:txBody>
          <a:bodyPr>
            <a:normAutofit/>
          </a:bodyPr>
          <a:lstStyle/>
          <a:p>
            <a:r>
              <a:rPr lang="ru-RU" dirty="0" smtClean="0"/>
              <a:t>       </a:t>
            </a:r>
            <a:r>
              <a:rPr lang="ru-RU" sz="4000" dirty="0" smtClean="0">
                <a:solidFill>
                  <a:srgbClr val="FF0000"/>
                </a:solidFill>
              </a:rPr>
              <a:t>Учителя предметники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88159"/>
            <a:ext cx="7467600" cy="4873752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/>
              <a:t>Физическая культ. –</a:t>
            </a:r>
            <a:r>
              <a:rPr lang="ru-RU" sz="4000" dirty="0" err="1" smtClean="0"/>
              <a:t>Пономарёва</a:t>
            </a:r>
            <a:r>
              <a:rPr lang="ru-RU" sz="4000" dirty="0" smtClean="0"/>
              <a:t> Светлана Александровна</a:t>
            </a:r>
          </a:p>
          <a:p>
            <a:r>
              <a:rPr lang="ru-RU" sz="4000" dirty="0" smtClean="0"/>
              <a:t>Музыка – Лупанова Анна Алексеевна</a:t>
            </a:r>
          </a:p>
          <a:p>
            <a:r>
              <a:rPr lang="ru-RU" sz="4000" dirty="0" smtClean="0"/>
              <a:t>Англ. яз. –Касаткина Марина Георгиевна</a:t>
            </a:r>
          </a:p>
          <a:p>
            <a:r>
              <a:rPr lang="ru-RU" sz="4000" dirty="0" err="1" smtClean="0"/>
              <a:t>Караханян</a:t>
            </a:r>
            <a:r>
              <a:rPr lang="ru-RU" sz="4000" dirty="0" smtClean="0"/>
              <a:t> </a:t>
            </a:r>
            <a:r>
              <a:rPr lang="ru-RU" sz="4000" dirty="0" err="1" smtClean="0"/>
              <a:t>Ануш</a:t>
            </a:r>
            <a:r>
              <a:rPr lang="ru-RU" sz="4000" dirty="0" smtClean="0"/>
              <a:t> </a:t>
            </a:r>
            <a:r>
              <a:rPr lang="ru-RU" sz="4000" dirty="0" err="1" smtClean="0"/>
              <a:t>Овиковна</a:t>
            </a:r>
            <a:endParaRPr lang="ru-RU" sz="4000" dirty="0" smtClean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410633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257301" y="-315416"/>
            <a:ext cx="7467600" cy="1143000"/>
          </a:xfrm>
        </p:spPr>
        <p:txBody>
          <a:bodyPr>
            <a:normAutofit/>
          </a:bodyPr>
          <a:lstStyle/>
          <a:p>
            <a:r>
              <a:rPr lang="ru-RU" altLang="ru-RU" sz="3600" dirty="0" smtClean="0">
                <a:solidFill>
                  <a:srgbClr val="FF0000"/>
                </a:solidFill>
              </a:rPr>
              <a:t>      Расписание уроков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724901" cy="6248400"/>
          </a:xfrm>
        </p:spPr>
        <p:txBody>
          <a:bodyPr/>
          <a:lstStyle/>
          <a:p>
            <a:r>
              <a:rPr lang="ru-RU" altLang="ru-RU" b="1" dirty="0" err="1" smtClean="0"/>
              <a:t>Понед</a:t>
            </a:r>
            <a:r>
              <a:rPr lang="ru-RU" altLang="ru-RU" b="1" dirty="0" smtClean="0"/>
              <a:t>.                     Среда                   Пятница</a:t>
            </a:r>
          </a:p>
          <a:p>
            <a:r>
              <a:rPr lang="ru-RU" altLang="ru-RU" dirty="0" smtClean="0"/>
              <a:t>чтение                    русский язык       русский яз.</a:t>
            </a:r>
          </a:p>
          <a:p>
            <a:r>
              <a:rPr lang="ru-RU" altLang="ru-RU" dirty="0" err="1" smtClean="0"/>
              <a:t>иностран</a:t>
            </a:r>
            <a:r>
              <a:rPr lang="ru-RU" altLang="ru-RU" dirty="0" smtClean="0"/>
              <a:t>. язык      </a:t>
            </a:r>
            <a:r>
              <a:rPr lang="ru-RU" altLang="ru-RU" dirty="0" err="1" smtClean="0"/>
              <a:t>физич</a:t>
            </a:r>
            <a:r>
              <a:rPr lang="ru-RU" altLang="ru-RU" dirty="0" smtClean="0"/>
              <a:t> культ.        </a:t>
            </a:r>
            <a:r>
              <a:rPr lang="ru-RU" altLang="ru-RU" dirty="0" err="1" smtClean="0"/>
              <a:t>физич</a:t>
            </a:r>
            <a:r>
              <a:rPr lang="ru-RU" altLang="ru-RU" dirty="0" smtClean="0"/>
              <a:t>. культ            </a:t>
            </a:r>
          </a:p>
          <a:p>
            <a:r>
              <a:rPr lang="ru-RU" altLang="ru-RU" dirty="0" smtClean="0"/>
              <a:t>математика            </a:t>
            </a:r>
            <a:r>
              <a:rPr lang="ru-RU" altLang="ru-RU" dirty="0" err="1" smtClean="0"/>
              <a:t>математика</a:t>
            </a:r>
            <a:r>
              <a:rPr lang="ru-RU" altLang="ru-RU" dirty="0" smtClean="0"/>
              <a:t>         </a:t>
            </a:r>
            <a:r>
              <a:rPr lang="ru-RU" altLang="ru-RU" dirty="0" err="1" smtClean="0"/>
              <a:t>математика</a:t>
            </a:r>
            <a:endParaRPr lang="ru-RU" altLang="ru-RU" dirty="0" smtClean="0"/>
          </a:p>
          <a:p>
            <a:r>
              <a:rPr lang="ru-RU" altLang="ru-RU" dirty="0" smtClean="0"/>
              <a:t>Изо                          чтение                  </a:t>
            </a:r>
            <a:r>
              <a:rPr lang="ru-RU" altLang="ru-RU" dirty="0" err="1" smtClean="0"/>
              <a:t>чтение</a:t>
            </a:r>
            <a:endParaRPr lang="ru-RU" altLang="ru-RU" dirty="0" smtClean="0"/>
          </a:p>
          <a:p>
            <a:r>
              <a:rPr lang="ru-RU" altLang="ru-RU" dirty="0" smtClean="0"/>
              <a:t>  Классный час                            практикум по мат    </a:t>
            </a:r>
          </a:p>
          <a:p>
            <a:r>
              <a:rPr lang="ru-RU" altLang="ru-RU" b="1" dirty="0" smtClean="0"/>
              <a:t>Вторник                  Четверг                Суббота</a:t>
            </a:r>
          </a:p>
          <a:p>
            <a:r>
              <a:rPr lang="ru-RU" altLang="ru-RU" dirty="0" err="1" smtClean="0"/>
              <a:t>физич</a:t>
            </a:r>
            <a:r>
              <a:rPr lang="ru-RU" altLang="ru-RU" dirty="0" smtClean="0"/>
              <a:t>. культ         музыка                    русский </a:t>
            </a:r>
            <a:r>
              <a:rPr lang="ru-RU" altLang="ru-RU" dirty="0" err="1" smtClean="0"/>
              <a:t>яз</a:t>
            </a:r>
            <a:endParaRPr lang="ru-RU" altLang="ru-RU" dirty="0" smtClean="0"/>
          </a:p>
          <a:p>
            <a:r>
              <a:rPr lang="ru-RU" altLang="ru-RU" dirty="0" err="1" smtClean="0"/>
              <a:t>окруж</a:t>
            </a:r>
            <a:r>
              <a:rPr lang="ru-RU" altLang="ru-RU" dirty="0" smtClean="0"/>
              <a:t>. мир             русский язык         математика</a:t>
            </a:r>
          </a:p>
          <a:p>
            <a:r>
              <a:rPr lang="ru-RU" altLang="ru-RU" dirty="0" smtClean="0"/>
              <a:t>математика            </a:t>
            </a:r>
            <a:r>
              <a:rPr lang="ru-RU" altLang="ru-RU" dirty="0" err="1" smtClean="0"/>
              <a:t>иностр</a:t>
            </a:r>
            <a:r>
              <a:rPr lang="ru-RU" altLang="ru-RU" dirty="0" smtClean="0"/>
              <a:t>. язык        чтение</a:t>
            </a:r>
          </a:p>
          <a:p>
            <a:r>
              <a:rPr lang="ru-RU" altLang="ru-RU" dirty="0" smtClean="0"/>
              <a:t>русский язык          </a:t>
            </a:r>
            <a:r>
              <a:rPr lang="ru-RU" altLang="ru-RU" dirty="0" err="1" smtClean="0"/>
              <a:t>окруж</a:t>
            </a:r>
            <a:r>
              <a:rPr lang="ru-RU" altLang="ru-RU" dirty="0" smtClean="0"/>
              <a:t>. мир             технология</a:t>
            </a:r>
          </a:p>
          <a:p>
            <a:r>
              <a:rPr lang="ru-RU" altLang="ru-RU" dirty="0" smtClean="0"/>
              <a:t>                                практик по рус. я</a:t>
            </a:r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29261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altLang="ru-RU" sz="4800" dirty="0" smtClean="0">
                <a:solidFill>
                  <a:srgbClr val="FF0000"/>
                </a:solidFill>
              </a:rPr>
              <a:t>Каникулы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5470525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</a:pPr>
            <a:r>
              <a:rPr lang="ru-RU" altLang="ru-RU" b="1" dirty="0" smtClean="0"/>
              <a:t> </a:t>
            </a:r>
            <a:r>
              <a:rPr lang="ru-RU" altLang="ru-RU" sz="2800" b="1" dirty="0" smtClean="0"/>
              <a:t>Осенние 30.10- 05.11 выход 06.11.2017</a:t>
            </a:r>
          </a:p>
          <a:p>
            <a:pPr marL="0" indent="0" algn="ctr" eaLnBrk="1" hangingPunct="1">
              <a:buFont typeface="Wingdings" panose="05000000000000000000" pitchFamily="2" charset="2"/>
              <a:buNone/>
            </a:pPr>
            <a:r>
              <a:rPr lang="ru-RU" altLang="ru-RU" sz="2800" b="1" dirty="0" smtClean="0"/>
              <a:t>Зимние 28.12- 11.01 выход 12.01.2018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800" b="1" dirty="0" smtClean="0"/>
              <a:t>  Весенние 24.03-01.04 выход 02.04.2018</a:t>
            </a:r>
          </a:p>
        </p:txBody>
      </p:sp>
      <p:pic>
        <p:nvPicPr>
          <p:cNvPr id="11268" name="Picture 5" descr="AG00319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16363" y="3575050"/>
            <a:ext cx="467995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1326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2588" y="549275"/>
            <a:ext cx="8458200" cy="53340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600" dirty="0" smtClean="0">
                <a:solidFill>
                  <a:srgbClr val="FF0000"/>
                </a:solidFill>
              </a:rPr>
              <a:t>Информация по организации питания</a:t>
            </a:r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ru-RU" altLang="ru-RU" sz="3600" dirty="0" smtClean="0"/>
              <a:t>    Питание в столовой 250 рублей.</a:t>
            </a:r>
          </a:p>
          <a:p>
            <a:pPr eaLnBrk="1" hangingPunct="1">
              <a:defRPr/>
            </a:pPr>
            <a:r>
              <a:rPr lang="ru-RU" altLang="ru-RU" sz="3600" dirty="0" smtClean="0"/>
              <a:t> Оплату производить за неделю раньше.</a:t>
            </a:r>
          </a:p>
          <a:p>
            <a:pPr eaLnBrk="1" hangingPunct="1">
              <a:defRPr/>
            </a:pPr>
            <a:r>
              <a:rPr lang="ru-RU" altLang="ru-RU" sz="3600" dirty="0"/>
              <a:t> </a:t>
            </a:r>
            <a:r>
              <a:rPr lang="ru-RU" altLang="ru-RU" sz="3600" dirty="0" smtClean="0"/>
              <a:t>По вопросам питания звонить менеджеру.</a:t>
            </a:r>
          </a:p>
          <a:p>
            <a:pPr eaLnBrk="1" hangingPunct="1">
              <a:defRPr/>
            </a:pPr>
            <a:r>
              <a:rPr lang="ru-RU" altLang="ru-RU" sz="3600" dirty="0" smtClean="0"/>
              <a:t>8 -951 -178 -61-42</a:t>
            </a:r>
          </a:p>
        </p:txBody>
      </p:sp>
    </p:spTree>
    <p:extLst>
      <p:ext uri="{BB962C8B-B14F-4D97-AF65-F5344CB8AC3E}">
        <p14:creationId xmlns:p14="http://schemas.microsoft.com/office/powerpoint/2010/main" xmlns="" val="401504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ru-RU" sz="3600" dirty="0" smtClean="0">
                <a:solidFill>
                  <a:srgbClr val="FF0000"/>
                </a:solidFill>
              </a:rPr>
              <a:t>        </a:t>
            </a:r>
            <a:r>
              <a:rPr lang="ru-RU" altLang="ru-RU" sz="3600" dirty="0" smtClean="0">
                <a:solidFill>
                  <a:srgbClr val="FF0000"/>
                </a:solidFill>
              </a:rPr>
              <a:t>Объявление родителям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ru-RU" sz="3600" dirty="0"/>
              <a:t> </a:t>
            </a:r>
            <a:r>
              <a:rPr lang="ru-RU" sz="3600" dirty="0" smtClean="0"/>
              <a:t>      </a:t>
            </a:r>
            <a:r>
              <a:rPr lang="ru-RU" sz="4000" b="1" dirty="0" smtClean="0"/>
              <a:t>Участвуем также в конкурсах: международных и всероссийских</a:t>
            </a:r>
          </a:p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ru-RU" sz="4000" b="1" dirty="0" smtClean="0"/>
              <a:t>«</a:t>
            </a:r>
            <a:r>
              <a:rPr lang="ru-RU" sz="4000" b="1" u="sng" dirty="0" smtClean="0"/>
              <a:t>Познание и творчество»!!!!</a:t>
            </a:r>
          </a:p>
          <a:p>
            <a:pPr eaLnBrk="1" hangingPunct="1">
              <a:defRPr/>
            </a:pPr>
            <a:endParaRPr lang="ru-RU" sz="3600" dirty="0" smtClean="0"/>
          </a:p>
          <a:p>
            <a:pPr eaLnBrk="1" hangingPunct="1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064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804863" y="549275"/>
            <a:ext cx="7315200" cy="944563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Школьная форма, спортивная форма</a:t>
            </a:r>
          </a:p>
        </p:txBody>
      </p:sp>
      <p:pic>
        <p:nvPicPr>
          <p:cNvPr id="16387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835150" y="1844675"/>
            <a:ext cx="5329238" cy="3816350"/>
          </a:xfrm>
        </p:spPr>
      </p:pic>
    </p:spTree>
    <p:extLst>
      <p:ext uri="{BB962C8B-B14F-4D97-AF65-F5344CB8AC3E}">
        <p14:creationId xmlns:p14="http://schemas.microsoft.com/office/powerpoint/2010/main" xmlns="" val="406159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315200" cy="57785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Оформление тетрадей по математике</a:t>
            </a: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7467600" cy="48737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Между работами ( классной и домашней) </a:t>
            </a:r>
            <a:r>
              <a:rPr lang="ru-RU" sz="3200" u="sng" dirty="0" smtClean="0"/>
              <a:t>пропускаются 4 клетки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От образцов цифр </a:t>
            </a:r>
            <a:r>
              <a:rPr lang="ru-RU" sz="3200" u="sng" dirty="0" smtClean="0"/>
              <a:t>отступается 1 клетка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Между столбиками примеров </a:t>
            </a:r>
            <a:r>
              <a:rPr lang="ru-RU" sz="3200" u="sng" dirty="0" smtClean="0"/>
              <a:t>пропускаются 4 клетки.</a:t>
            </a:r>
          </a:p>
          <a:p>
            <a:r>
              <a:rPr lang="ru-RU" sz="3200" dirty="0" smtClean="0"/>
              <a:t>При записи на новой странице </a:t>
            </a:r>
            <a:r>
              <a:rPr lang="ru-RU" sz="3200" u="sng" dirty="0" smtClean="0"/>
              <a:t>отступ сверху, справа,слева-1 полная клетка</a:t>
            </a:r>
            <a:r>
              <a:rPr lang="ru-RU" sz="3200" dirty="0" smtClean="0"/>
              <a:t>.</a:t>
            </a:r>
          </a:p>
          <a:p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266985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Оформление  тетрадей по русскому языку</a:t>
            </a: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200" dirty="0" smtClean="0"/>
              <a:t>Между работами ( классной и домашней) </a:t>
            </a:r>
            <a:r>
              <a:rPr lang="ru-RU" sz="3200" u="sng" dirty="0" smtClean="0"/>
              <a:t>пропускаются 2 строки</a:t>
            </a:r>
            <a:r>
              <a:rPr lang="ru-RU" sz="3200" dirty="0" smtClean="0"/>
              <a:t>.</a:t>
            </a:r>
          </a:p>
          <a:p>
            <a:pPr marL="0" indent="0">
              <a:buFontTx/>
              <a:buNone/>
              <a:defRPr/>
            </a:pPr>
            <a:r>
              <a:rPr lang="ru-RU" sz="3200" dirty="0"/>
              <a:t> </a:t>
            </a:r>
            <a:r>
              <a:rPr lang="ru-RU" sz="3200" dirty="0" smtClean="0"/>
              <a:t>  Записи в тетрадях начинаются </a:t>
            </a:r>
            <a:r>
              <a:rPr lang="ru-RU" sz="3200" u="sng" dirty="0" smtClean="0"/>
              <a:t>с самой верхней строки.</a:t>
            </a:r>
          </a:p>
          <a:p>
            <a:pPr>
              <a:defRPr/>
            </a:pPr>
            <a:r>
              <a:rPr lang="ru-RU" sz="3200" dirty="0"/>
              <a:t> </a:t>
            </a:r>
            <a:r>
              <a:rPr lang="ru-RU" sz="3200" dirty="0" smtClean="0"/>
              <a:t>Перед выполнением домашней работы делать работу над ошибками.</a:t>
            </a:r>
          </a:p>
          <a:p>
            <a:pPr>
              <a:defRPr/>
            </a:pPr>
            <a:endParaRPr lang="ru-RU" sz="3200" dirty="0" smtClean="0"/>
          </a:p>
          <a:p>
            <a:pPr>
              <a:defRPr/>
            </a:pPr>
            <a:r>
              <a:rPr lang="ru-RU" sz="3200" dirty="0" smtClean="0"/>
              <a:t>ВЕДЕНИЕ ДНЕВНИКОВ</a:t>
            </a:r>
          </a:p>
        </p:txBody>
      </p:sp>
    </p:spTree>
    <p:extLst>
      <p:ext uri="{BB962C8B-B14F-4D97-AF65-F5344CB8AC3E}">
        <p14:creationId xmlns:p14="http://schemas.microsoft.com/office/powerpoint/2010/main" xmlns="" val="329956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2124075" y="5300663"/>
            <a:ext cx="4927600" cy="531812"/>
            <a:chOff x="1341" y="1723"/>
            <a:chExt cx="3104" cy="335"/>
          </a:xfrm>
        </p:grpSpPr>
        <p:sp>
          <p:nvSpPr>
            <p:cNvPr id="8219" name="AutoShape 3"/>
            <p:cNvSpPr>
              <a:spLocks noChangeArrowheads="1"/>
            </p:cNvSpPr>
            <p:nvPr/>
          </p:nvSpPr>
          <p:spPr bwMode="ltGray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28575" algn="ctr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8220" name="AutoShape 4"/>
            <p:cNvSpPr>
              <a:spLocks noChangeArrowheads="1"/>
            </p:cNvSpPr>
            <p:nvPr/>
          </p:nvSpPr>
          <p:spPr bwMode="ltGray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8195" name="Group 6"/>
          <p:cNvGrpSpPr>
            <a:grpSpLocks/>
          </p:cNvGrpSpPr>
          <p:nvPr/>
        </p:nvGrpSpPr>
        <p:grpSpPr bwMode="auto">
          <a:xfrm>
            <a:off x="2128838" y="4410075"/>
            <a:ext cx="4927600" cy="531813"/>
            <a:chOff x="1341" y="1723"/>
            <a:chExt cx="3104" cy="335"/>
          </a:xfrm>
        </p:grpSpPr>
        <p:sp>
          <p:nvSpPr>
            <p:cNvPr id="8217" name="AutoShape 7"/>
            <p:cNvSpPr>
              <a:spLocks noChangeArrowheads="1"/>
            </p:cNvSpPr>
            <p:nvPr/>
          </p:nvSpPr>
          <p:spPr bwMode="ltGray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8575" algn="ctr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8218" name="AutoShape 8"/>
            <p:cNvSpPr>
              <a:spLocks noChangeArrowheads="1"/>
            </p:cNvSpPr>
            <p:nvPr/>
          </p:nvSpPr>
          <p:spPr bwMode="ltGray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8196" name="Group 10"/>
          <p:cNvGrpSpPr>
            <a:grpSpLocks/>
          </p:cNvGrpSpPr>
          <p:nvPr/>
        </p:nvGrpSpPr>
        <p:grpSpPr bwMode="auto">
          <a:xfrm>
            <a:off x="2128838" y="3571875"/>
            <a:ext cx="4927600" cy="531813"/>
            <a:chOff x="1341" y="1723"/>
            <a:chExt cx="3104" cy="335"/>
          </a:xfrm>
        </p:grpSpPr>
        <p:sp>
          <p:nvSpPr>
            <p:cNvPr id="8215" name="AutoShape 11"/>
            <p:cNvSpPr>
              <a:spLocks noChangeArrowheads="1"/>
            </p:cNvSpPr>
            <p:nvPr/>
          </p:nvSpPr>
          <p:spPr bwMode="ltGray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28575" algn="ctr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8216" name="AutoShape 12"/>
            <p:cNvSpPr>
              <a:spLocks noChangeArrowheads="1"/>
            </p:cNvSpPr>
            <p:nvPr/>
          </p:nvSpPr>
          <p:spPr bwMode="ltGray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8197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solidFill>
                  <a:schemeClr val="accent1"/>
                </a:solidFill>
              </a:rPr>
              <a:t>                  ПОВЕСТКА ДНЯ</a:t>
            </a:r>
            <a:endParaRPr lang="en-US" altLang="ru-RU" dirty="0" smtClean="0">
              <a:solidFill>
                <a:schemeClr val="accent1"/>
              </a:solidFill>
            </a:endParaRPr>
          </a:p>
        </p:txBody>
      </p:sp>
      <p:sp>
        <p:nvSpPr>
          <p:cNvPr id="8198" name="AutoShape 15"/>
          <p:cNvSpPr>
            <a:spLocks noChangeArrowheads="1"/>
          </p:cNvSpPr>
          <p:nvPr/>
        </p:nvSpPr>
        <p:spPr bwMode="auto">
          <a:xfrm>
            <a:off x="1273175" y="1493838"/>
            <a:ext cx="6553200" cy="8667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9050" cap="rnd">
                <a:solidFill>
                  <a:srgbClr val="C0C0C0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chemeClr val="accent2"/>
                </a:solidFill>
                <a:latin typeface="Kozuka Mincho Pro M" pitchFamily="18" charset="-128"/>
              </a:rPr>
              <a:t>Тема « Учение шаг за  шагом»</a:t>
            </a:r>
            <a:endParaRPr lang="en-US" altLang="ru-RU" b="1" dirty="0">
              <a:solidFill>
                <a:schemeClr val="accent2"/>
              </a:solidFill>
              <a:latin typeface="Kozuka Mincho Pro M" pitchFamily="18" charset="-128"/>
            </a:endParaRPr>
          </a:p>
        </p:txBody>
      </p:sp>
      <p:sp>
        <p:nvSpPr>
          <p:cNvPr id="8199" name="AutoShape 16"/>
          <p:cNvSpPr>
            <a:spLocks noChangeArrowheads="1"/>
          </p:cNvSpPr>
          <p:nvPr/>
        </p:nvSpPr>
        <p:spPr bwMode="ltGray">
          <a:xfrm>
            <a:off x="1792288" y="3486150"/>
            <a:ext cx="685800" cy="685800"/>
          </a:xfrm>
          <a:prstGeom prst="diamond">
            <a:avLst/>
          </a:prstGeom>
          <a:solidFill>
            <a:schemeClr val="accent2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8200" name="Text Box 17"/>
          <p:cNvSpPr txBox="1">
            <a:spLocks noChangeArrowheads="1"/>
          </p:cNvSpPr>
          <p:nvPr/>
        </p:nvSpPr>
        <p:spPr bwMode="black">
          <a:xfrm>
            <a:off x="1946275" y="35845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24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201" name="AutoShape 18"/>
          <p:cNvSpPr>
            <a:spLocks noChangeArrowheads="1"/>
          </p:cNvSpPr>
          <p:nvPr/>
        </p:nvSpPr>
        <p:spPr bwMode="ltGray">
          <a:xfrm>
            <a:off x="1792288" y="4324350"/>
            <a:ext cx="685800" cy="685800"/>
          </a:xfrm>
          <a:prstGeom prst="diamond">
            <a:avLst/>
          </a:prstGeom>
          <a:solidFill>
            <a:schemeClr val="accent1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8202" name="Text Box 19"/>
          <p:cNvSpPr txBox="1">
            <a:spLocks noChangeArrowheads="1"/>
          </p:cNvSpPr>
          <p:nvPr/>
        </p:nvSpPr>
        <p:spPr bwMode="black">
          <a:xfrm>
            <a:off x="1946275" y="44227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2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203" name="AutoShape 20"/>
          <p:cNvSpPr>
            <a:spLocks noChangeArrowheads="1"/>
          </p:cNvSpPr>
          <p:nvPr/>
        </p:nvSpPr>
        <p:spPr bwMode="ltGray">
          <a:xfrm>
            <a:off x="1790700" y="5205413"/>
            <a:ext cx="685800" cy="685800"/>
          </a:xfrm>
          <a:prstGeom prst="diamond">
            <a:avLst/>
          </a:prstGeom>
          <a:solidFill>
            <a:schemeClr val="folHlink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8204" name="Text Box 21"/>
          <p:cNvSpPr txBox="1">
            <a:spLocks noChangeArrowheads="1"/>
          </p:cNvSpPr>
          <p:nvPr/>
        </p:nvSpPr>
        <p:spPr bwMode="black">
          <a:xfrm>
            <a:off x="1944688" y="5303838"/>
            <a:ext cx="354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2400" b="1" dirty="0">
                <a:solidFill>
                  <a:schemeClr val="bg1"/>
                </a:solidFill>
              </a:rPr>
              <a:t>4</a:t>
            </a:r>
          </a:p>
        </p:txBody>
      </p:sp>
      <p:grpSp>
        <p:nvGrpSpPr>
          <p:cNvPr id="8205" name="Group 22"/>
          <p:cNvGrpSpPr>
            <a:grpSpLocks/>
          </p:cNvGrpSpPr>
          <p:nvPr/>
        </p:nvGrpSpPr>
        <p:grpSpPr bwMode="auto">
          <a:xfrm>
            <a:off x="2040319" y="2746375"/>
            <a:ext cx="4927600" cy="531813"/>
            <a:chOff x="1341" y="1723"/>
            <a:chExt cx="3104" cy="335"/>
          </a:xfrm>
        </p:grpSpPr>
        <p:sp>
          <p:nvSpPr>
            <p:cNvPr id="8213" name="AutoShape 23"/>
            <p:cNvSpPr>
              <a:spLocks noChangeArrowheads="1"/>
            </p:cNvSpPr>
            <p:nvPr/>
          </p:nvSpPr>
          <p:spPr bwMode="gray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28575" algn="ctr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8214" name="AutoShape 24"/>
            <p:cNvSpPr>
              <a:spLocks noChangeArrowheads="1"/>
            </p:cNvSpPr>
            <p:nvPr/>
          </p:nvSpPr>
          <p:spPr bwMode="gray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8206" name="AutoShape 26"/>
          <p:cNvSpPr>
            <a:spLocks noChangeArrowheads="1"/>
          </p:cNvSpPr>
          <p:nvPr/>
        </p:nvSpPr>
        <p:spPr bwMode="gray">
          <a:xfrm>
            <a:off x="1792288" y="2647950"/>
            <a:ext cx="685800" cy="685800"/>
          </a:xfrm>
          <a:prstGeom prst="diamond">
            <a:avLst/>
          </a:prstGeom>
          <a:solidFill>
            <a:schemeClr val="hlink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8207" name="Text Box 27"/>
          <p:cNvSpPr txBox="1">
            <a:spLocks noChangeArrowheads="1"/>
          </p:cNvSpPr>
          <p:nvPr/>
        </p:nvSpPr>
        <p:spPr bwMode="black">
          <a:xfrm>
            <a:off x="1946275" y="27463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2400" b="1" dirty="0">
                <a:solidFill>
                  <a:schemeClr val="bg1"/>
                </a:solidFill>
              </a:rPr>
              <a:t>1</a:t>
            </a:r>
          </a:p>
        </p:txBody>
      </p:sp>
      <p:pic>
        <p:nvPicPr>
          <p:cNvPr id="8208" name="Picture 28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698"/>
          <a:stretch>
            <a:fillRect/>
          </a:stretch>
        </p:blipFill>
        <p:spPr bwMode="auto">
          <a:xfrm>
            <a:off x="7124163" y="2236666"/>
            <a:ext cx="18573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9" name="Text Box 31"/>
          <p:cNvSpPr txBox="1">
            <a:spLocks noChangeArrowheads="1"/>
          </p:cNvSpPr>
          <p:nvPr/>
        </p:nvSpPr>
        <p:spPr bwMode="auto">
          <a:xfrm>
            <a:off x="2484438" y="2781300"/>
            <a:ext cx="4498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3 класс: программа, режим, требования </a:t>
            </a:r>
          </a:p>
        </p:txBody>
      </p:sp>
      <p:sp>
        <p:nvSpPr>
          <p:cNvPr id="8210" name="Rectangle 33"/>
          <p:cNvSpPr>
            <a:spLocks noChangeArrowheads="1"/>
          </p:cNvSpPr>
          <p:nvPr/>
        </p:nvSpPr>
        <p:spPr bwMode="auto">
          <a:xfrm>
            <a:off x="2555875" y="3643313"/>
            <a:ext cx="175418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Успеваемость </a:t>
            </a:r>
          </a:p>
        </p:txBody>
      </p:sp>
      <p:sp>
        <p:nvSpPr>
          <p:cNvPr id="8211" name="Rectangle 35"/>
          <p:cNvSpPr>
            <a:spLocks noChangeArrowheads="1"/>
          </p:cNvSpPr>
          <p:nvPr/>
        </p:nvSpPr>
        <p:spPr bwMode="auto">
          <a:xfrm>
            <a:off x="2555875" y="4508500"/>
            <a:ext cx="3767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Выборы родительского комитета </a:t>
            </a:r>
          </a:p>
        </p:txBody>
      </p:sp>
      <p:sp>
        <p:nvSpPr>
          <p:cNvPr id="8212" name="Rectangle 36"/>
          <p:cNvSpPr>
            <a:spLocks noChangeArrowheads="1"/>
          </p:cNvSpPr>
          <p:nvPr/>
        </p:nvSpPr>
        <p:spPr bwMode="auto">
          <a:xfrm>
            <a:off x="2627313" y="5373688"/>
            <a:ext cx="1012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Разное </a:t>
            </a:r>
          </a:p>
        </p:txBody>
      </p:sp>
    </p:spTree>
    <p:extLst>
      <p:ext uri="{BB962C8B-B14F-4D97-AF65-F5344CB8AC3E}">
        <p14:creationId xmlns:p14="http://schemas.microsoft.com/office/powerpoint/2010/main" xmlns="" val="298138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6156325" y="1412875"/>
            <a:ext cx="2749550" cy="1247775"/>
            <a:chOff x="3964" y="2071"/>
            <a:chExt cx="1484" cy="330"/>
          </a:xfrm>
        </p:grpSpPr>
        <p:sp>
          <p:nvSpPr>
            <p:cNvPr id="20524" name="AutoShape 3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525" name="AutoShape 4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0483" name="Group 5"/>
          <p:cNvGrpSpPr>
            <a:grpSpLocks/>
          </p:cNvGrpSpPr>
          <p:nvPr/>
        </p:nvGrpSpPr>
        <p:grpSpPr bwMode="auto">
          <a:xfrm>
            <a:off x="6407150" y="2997200"/>
            <a:ext cx="2736850" cy="1223963"/>
            <a:chOff x="3964" y="2071"/>
            <a:chExt cx="1484" cy="330"/>
          </a:xfrm>
        </p:grpSpPr>
        <p:sp>
          <p:nvSpPr>
            <p:cNvPr id="20522" name="AutoShape 6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523" name="AutoShape 7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0484" name="Group 8"/>
          <p:cNvGrpSpPr>
            <a:grpSpLocks/>
          </p:cNvGrpSpPr>
          <p:nvPr/>
        </p:nvGrpSpPr>
        <p:grpSpPr bwMode="auto">
          <a:xfrm>
            <a:off x="5940425" y="4724400"/>
            <a:ext cx="2663825" cy="1150938"/>
            <a:chOff x="3964" y="2071"/>
            <a:chExt cx="1484" cy="330"/>
          </a:xfrm>
        </p:grpSpPr>
        <p:sp>
          <p:nvSpPr>
            <p:cNvPr id="20520" name="AutoShape 9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521" name="AutoShape 10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20485" name="AutoShape 20"/>
          <p:cNvSpPr>
            <a:spLocks noChangeArrowheads="1"/>
          </p:cNvSpPr>
          <p:nvPr/>
        </p:nvSpPr>
        <p:spPr bwMode="gray">
          <a:xfrm rot="-3626814">
            <a:off x="4716463" y="2346325"/>
            <a:ext cx="730250" cy="266700"/>
          </a:xfrm>
          <a:prstGeom prst="rightArrow">
            <a:avLst>
              <a:gd name="adj1" fmla="val 35167"/>
              <a:gd name="adj2" fmla="val 110880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6" name="AutoShape 21"/>
          <p:cNvSpPr>
            <a:spLocks noChangeArrowheads="1"/>
          </p:cNvSpPr>
          <p:nvPr/>
        </p:nvSpPr>
        <p:spPr bwMode="gray">
          <a:xfrm rot="3465783">
            <a:off x="4717257" y="4337844"/>
            <a:ext cx="728662" cy="266700"/>
          </a:xfrm>
          <a:prstGeom prst="rightArrow">
            <a:avLst>
              <a:gd name="adj1" fmla="val 35167"/>
              <a:gd name="adj2" fmla="val 110639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7" name="AutoShape 22"/>
          <p:cNvSpPr>
            <a:spLocks noChangeArrowheads="1"/>
          </p:cNvSpPr>
          <p:nvPr/>
        </p:nvSpPr>
        <p:spPr bwMode="gray">
          <a:xfrm rot="-7230978">
            <a:off x="3595688" y="2417763"/>
            <a:ext cx="728662" cy="265112"/>
          </a:xfrm>
          <a:prstGeom prst="rightArrow">
            <a:avLst>
              <a:gd name="adj1" fmla="val 35167"/>
              <a:gd name="adj2" fmla="val 111302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8" name="AutoShape 23"/>
          <p:cNvSpPr>
            <a:spLocks noChangeArrowheads="1"/>
          </p:cNvSpPr>
          <p:nvPr/>
        </p:nvSpPr>
        <p:spPr bwMode="gray">
          <a:xfrm rot="7535209">
            <a:off x="3560762" y="4308476"/>
            <a:ext cx="728663" cy="265112"/>
          </a:xfrm>
          <a:prstGeom prst="rightArrow">
            <a:avLst>
              <a:gd name="adj1" fmla="val 35167"/>
              <a:gd name="adj2" fmla="val 111302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9" name="AutoShape 24"/>
          <p:cNvSpPr>
            <a:spLocks noChangeArrowheads="1"/>
          </p:cNvSpPr>
          <p:nvPr/>
        </p:nvSpPr>
        <p:spPr bwMode="gray">
          <a:xfrm>
            <a:off x="5249863" y="3384550"/>
            <a:ext cx="728662" cy="266700"/>
          </a:xfrm>
          <a:prstGeom prst="rightArrow">
            <a:avLst>
              <a:gd name="adj1" fmla="val 35167"/>
              <a:gd name="adj2" fmla="val 110639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0" name="AutoShape 25"/>
          <p:cNvSpPr>
            <a:spLocks noChangeArrowheads="1"/>
          </p:cNvSpPr>
          <p:nvPr/>
        </p:nvSpPr>
        <p:spPr bwMode="gray">
          <a:xfrm rot="10800000">
            <a:off x="3032125" y="3379788"/>
            <a:ext cx="795338" cy="265112"/>
          </a:xfrm>
          <a:prstGeom prst="rightArrow">
            <a:avLst>
              <a:gd name="adj1" fmla="val 35167"/>
              <a:gd name="adj2" fmla="val 121486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1" name="Oval 26"/>
          <p:cNvSpPr>
            <a:spLocks noChangeArrowheads="1"/>
          </p:cNvSpPr>
          <p:nvPr/>
        </p:nvSpPr>
        <p:spPr bwMode="gray">
          <a:xfrm>
            <a:off x="2843213" y="1773238"/>
            <a:ext cx="3444875" cy="3446462"/>
          </a:xfrm>
          <a:prstGeom prst="ellipse">
            <a:avLst/>
          </a:prstGeom>
          <a:noFill/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2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20492" name="Group 27"/>
          <p:cNvGrpSpPr>
            <a:grpSpLocks/>
          </p:cNvGrpSpPr>
          <p:nvPr/>
        </p:nvGrpSpPr>
        <p:grpSpPr bwMode="auto">
          <a:xfrm>
            <a:off x="3484563" y="2516188"/>
            <a:ext cx="1989137" cy="1987550"/>
            <a:chOff x="2238" y="1769"/>
            <a:chExt cx="1361" cy="1361"/>
          </a:xfrm>
        </p:grpSpPr>
        <p:sp>
          <p:nvSpPr>
            <p:cNvPr id="20510" name="Oval 28"/>
            <p:cNvSpPr>
              <a:spLocks noChangeArrowheads="1"/>
            </p:cNvSpPr>
            <p:nvPr/>
          </p:nvSpPr>
          <p:spPr bwMode="gray">
            <a:xfrm>
              <a:off x="2238" y="1769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93D4E9"/>
                </a:gs>
                <a:gs pos="50000">
                  <a:srgbClr val="0099CC"/>
                </a:gs>
                <a:gs pos="100000">
                  <a:srgbClr val="93D4E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511" name="Oval 29"/>
            <p:cNvSpPr>
              <a:spLocks noChangeArrowheads="1"/>
            </p:cNvSpPr>
            <p:nvPr/>
          </p:nvSpPr>
          <p:spPr bwMode="gray">
            <a:xfrm>
              <a:off x="2327" y="1858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536E"/>
                </a:gs>
                <a:gs pos="50000">
                  <a:srgbClr val="0099CC"/>
                </a:gs>
                <a:gs pos="100000">
                  <a:srgbClr val="00536E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512" name="Oval 30"/>
            <p:cNvSpPr>
              <a:spLocks noChangeArrowheads="1"/>
            </p:cNvSpPr>
            <p:nvPr/>
          </p:nvSpPr>
          <p:spPr bwMode="gray">
            <a:xfrm>
              <a:off x="2328" y="1860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6182"/>
                </a:gs>
                <a:gs pos="100000">
                  <a:srgbClr val="0099CC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513" name="Oval 31"/>
            <p:cNvSpPr>
              <a:spLocks noChangeArrowheads="1"/>
            </p:cNvSpPr>
            <p:nvPr/>
          </p:nvSpPr>
          <p:spPr bwMode="gray">
            <a:xfrm>
              <a:off x="2391" y="1917"/>
              <a:ext cx="1065" cy="106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grpSp>
          <p:nvGrpSpPr>
            <p:cNvPr id="20514" name="Group 32"/>
            <p:cNvGrpSpPr>
              <a:grpSpLocks/>
            </p:cNvGrpSpPr>
            <p:nvPr/>
          </p:nvGrpSpPr>
          <p:grpSpPr bwMode="auto">
            <a:xfrm>
              <a:off x="2410" y="1929"/>
              <a:ext cx="1031" cy="1031"/>
              <a:chOff x="4166" y="1706"/>
              <a:chExt cx="1252" cy="1252"/>
            </a:xfrm>
          </p:grpSpPr>
          <p:sp>
            <p:nvSpPr>
              <p:cNvPr id="20516" name="Oval 33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517" name="Oval 34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518" name="Oval 35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519" name="Oval 36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sp>
          <p:nvSpPr>
            <p:cNvPr id="20515" name="Text Box 37"/>
            <p:cNvSpPr txBox="1">
              <a:spLocks noChangeArrowheads="1"/>
            </p:cNvSpPr>
            <p:nvPr/>
          </p:nvSpPr>
          <p:spPr bwMode="gray">
            <a:xfrm>
              <a:off x="2867" y="2310"/>
              <a:ext cx="126" cy="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2400" b="1">
                <a:solidFill>
                  <a:srgbClr val="080808"/>
                </a:solidFill>
              </a:endParaRPr>
            </a:p>
          </p:txBody>
        </p:sp>
      </p:grpSp>
      <p:sp>
        <p:nvSpPr>
          <p:cNvPr id="20493" name="Rectangle 44"/>
          <p:cNvSpPr>
            <a:spLocks noGrp="1" noChangeArrowheads="1"/>
          </p:cNvSpPr>
          <p:nvPr>
            <p:ph type="title"/>
          </p:nvPr>
        </p:nvSpPr>
        <p:spPr>
          <a:xfrm>
            <a:off x="1516063" y="-266700"/>
            <a:ext cx="7467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000" dirty="0" smtClean="0">
                <a:solidFill>
                  <a:srgbClr val="FF0000"/>
                </a:solidFill>
              </a:rPr>
              <a:t>Наиболее сложные темы</a:t>
            </a:r>
            <a:endParaRPr lang="en-US" altLang="ru-RU" sz="4000" dirty="0" smtClean="0">
              <a:solidFill>
                <a:srgbClr val="FF0000"/>
              </a:solidFill>
            </a:endParaRPr>
          </a:p>
        </p:txBody>
      </p:sp>
      <p:sp>
        <p:nvSpPr>
          <p:cNvPr id="20494" name="Text Box 46"/>
          <p:cNvSpPr txBox="1">
            <a:spLocks noChangeArrowheads="1"/>
          </p:cNvSpPr>
          <p:nvPr/>
        </p:nvSpPr>
        <p:spPr bwMode="auto">
          <a:xfrm>
            <a:off x="3716338" y="3140075"/>
            <a:ext cx="14906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русский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язык</a:t>
            </a:r>
          </a:p>
        </p:txBody>
      </p:sp>
      <p:sp>
        <p:nvSpPr>
          <p:cNvPr id="20495" name="Rectangle 47"/>
          <p:cNvSpPr>
            <a:spLocks noChangeArrowheads="1"/>
          </p:cNvSpPr>
          <p:nvPr/>
        </p:nvSpPr>
        <p:spPr bwMode="auto">
          <a:xfrm>
            <a:off x="6372225" y="1628775"/>
            <a:ext cx="2297113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ь на конце имён существительных после шипящих</a:t>
            </a:r>
          </a:p>
        </p:txBody>
      </p:sp>
      <p:grpSp>
        <p:nvGrpSpPr>
          <p:cNvPr id="20496" name="Group 48"/>
          <p:cNvGrpSpPr>
            <a:grpSpLocks/>
          </p:cNvGrpSpPr>
          <p:nvPr/>
        </p:nvGrpSpPr>
        <p:grpSpPr bwMode="auto">
          <a:xfrm>
            <a:off x="179388" y="1484313"/>
            <a:ext cx="2749550" cy="1247775"/>
            <a:chOff x="3964" y="2071"/>
            <a:chExt cx="1484" cy="330"/>
          </a:xfrm>
        </p:grpSpPr>
        <p:sp>
          <p:nvSpPr>
            <p:cNvPr id="20508" name="AutoShape 49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509" name="AutoShape 50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0497" name="Group 51"/>
          <p:cNvGrpSpPr>
            <a:grpSpLocks/>
          </p:cNvGrpSpPr>
          <p:nvPr/>
        </p:nvGrpSpPr>
        <p:grpSpPr bwMode="auto">
          <a:xfrm>
            <a:off x="611188" y="4797425"/>
            <a:ext cx="2663825" cy="1150938"/>
            <a:chOff x="3964" y="2071"/>
            <a:chExt cx="1484" cy="330"/>
          </a:xfrm>
        </p:grpSpPr>
        <p:sp>
          <p:nvSpPr>
            <p:cNvPr id="20506" name="AutoShape 52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507" name="AutoShape 53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0498" name="Group 54"/>
          <p:cNvGrpSpPr>
            <a:grpSpLocks/>
          </p:cNvGrpSpPr>
          <p:nvPr/>
        </p:nvGrpSpPr>
        <p:grpSpPr bwMode="auto">
          <a:xfrm>
            <a:off x="0" y="3068638"/>
            <a:ext cx="2736850" cy="1223962"/>
            <a:chOff x="3964" y="2071"/>
            <a:chExt cx="1484" cy="330"/>
          </a:xfrm>
        </p:grpSpPr>
        <p:sp>
          <p:nvSpPr>
            <p:cNvPr id="20504" name="AutoShape 55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505" name="AutoShape 56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20499" name="Rectangle 57"/>
          <p:cNvSpPr>
            <a:spLocks noChangeArrowheads="1"/>
          </p:cNvSpPr>
          <p:nvPr/>
        </p:nvSpPr>
        <p:spPr bwMode="auto">
          <a:xfrm>
            <a:off x="6696075" y="2997200"/>
            <a:ext cx="24479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правописание родовых окончаний имён прилагательных</a:t>
            </a:r>
          </a:p>
        </p:txBody>
      </p:sp>
      <p:sp>
        <p:nvSpPr>
          <p:cNvPr id="20500" name="Rectangle 58"/>
          <p:cNvSpPr>
            <a:spLocks noChangeArrowheads="1"/>
          </p:cNvSpPr>
          <p:nvPr/>
        </p:nvSpPr>
        <p:spPr bwMode="auto">
          <a:xfrm>
            <a:off x="6011863" y="4797425"/>
            <a:ext cx="25209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изменение имён существительных по падежам</a:t>
            </a:r>
          </a:p>
        </p:txBody>
      </p:sp>
      <p:sp>
        <p:nvSpPr>
          <p:cNvPr id="20501" name="Rectangle 59"/>
          <p:cNvSpPr>
            <a:spLocks noChangeArrowheads="1"/>
          </p:cNvSpPr>
          <p:nvPr/>
        </p:nvSpPr>
        <p:spPr bwMode="auto">
          <a:xfrm>
            <a:off x="468313" y="1628775"/>
            <a:ext cx="20193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правописание безударной гласной</a:t>
            </a:r>
          </a:p>
        </p:txBody>
      </p:sp>
      <p:sp>
        <p:nvSpPr>
          <p:cNvPr id="20502" name="Rectangle 60"/>
          <p:cNvSpPr>
            <a:spLocks noChangeArrowheads="1"/>
          </p:cNvSpPr>
          <p:nvPr/>
        </p:nvSpPr>
        <p:spPr bwMode="auto">
          <a:xfrm>
            <a:off x="250825" y="3213100"/>
            <a:ext cx="20415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правописание парной согласной</a:t>
            </a:r>
          </a:p>
        </p:txBody>
      </p:sp>
      <p:sp>
        <p:nvSpPr>
          <p:cNvPr id="20503" name="Rectangle 61"/>
          <p:cNvSpPr>
            <a:spLocks noChangeArrowheads="1"/>
          </p:cNvSpPr>
          <p:nvPr/>
        </p:nvSpPr>
        <p:spPr bwMode="auto">
          <a:xfrm>
            <a:off x="755650" y="4941888"/>
            <a:ext cx="237648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правописание непроизносимой согласной</a:t>
            </a:r>
          </a:p>
        </p:txBody>
      </p:sp>
    </p:spTree>
    <p:extLst>
      <p:ext uri="{BB962C8B-B14F-4D97-AF65-F5344CB8AC3E}">
        <p14:creationId xmlns:p14="http://schemas.microsoft.com/office/powerpoint/2010/main" xmlns="" val="35555199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6156325" y="1412875"/>
            <a:ext cx="2749550" cy="1247775"/>
            <a:chOff x="3964" y="2071"/>
            <a:chExt cx="1484" cy="330"/>
          </a:xfrm>
        </p:grpSpPr>
        <p:sp>
          <p:nvSpPr>
            <p:cNvPr id="21548" name="AutoShape 3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1549" name="AutoShape 4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1507" name="Group 5"/>
          <p:cNvGrpSpPr>
            <a:grpSpLocks/>
          </p:cNvGrpSpPr>
          <p:nvPr/>
        </p:nvGrpSpPr>
        <p:grpSpPr bwMode="auto">
          <a:xfrm>
            <a:off x="6407150" y="2997200"/>
            <a:ext cx="2736850" cy="1223963"/>
            <a:chOff x="3964" y="2071"/>
            <a:chExt cx="1484" cy="330"/>
          </a:xfrm>
        </p:grpSpPr>
        <p:sp>
          <p:nvSpPr>
            <p:cNvPr id="21546" name="AutoShape 6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1547" name="AutoShape 7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1508" name="Group 8"/>
          <p:cNvGrpSpPr>
            <a:grpSpLocks/>
          </p:cNvGrpSpPr>
          <p:nvPr/>
        </p:nvGrpSpPr>
        <p:grpSpPr bwMode="auto">
          <a:xfrm>
            <a:off x="6011863" y="4724400"/>
            <a:ext cx="2663825" cy="1150938"/>
            <a:chOff x="3964" y="2071"/>
            <a:chExt cx="1484" cy="330"/>
          </a:xfrm>
        </p:grpSpPr>
        <p:sp>
          <p:nvSpPr>
            <p:cNvPr id="21544" name="AutoShape 9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1545" name="AutoShape 10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21509" name="AutoShape 11"/>
          <p:cNvSpPr>
            <a:spLocks noChangeArrowheads="1"/>
          </p:cNvSpPr>
          <p:nvPr/>
        </p:nvSpPr>
        <p:spPr bwMode="gray">
          <a:xfrm rot="-3626814">
            <a:off x="4716463" y="2346325"/>
            <a:ext cx="730250" cy="266700"/>
          </a:xfrm>
          <a:prstGeom prst="rightArrow">
            <a:avLst>
              <a:gd name="adj1" fmla="val 35167"/>
              <a:gd name="adj2" fmla="val 110880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0" name="AutoShape 12"/>
          <p:cNvSpPr>
            <a:spLocks noChangeArrowheads="1"/>
          </p:cNvSpPr>
          <p:nvPr/>
        </p:nvSpPr>
        <p:spPr bwMode="gray">
          <a:xfrm rot="3465783">
            <a:off x="4717257" y="4337844"/>
            <a:ext cx="728662" cy="266700"/>
          </a:xfrm>
          <a:prstGeom prst="rightArrow">
            <a:avLst>
              <a:gd name="adj1" fmla="val 35167"/>
              <a:gd name="adj2" fmla="val 110639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1" name="AutoShape 13"/>
          <p:cNvSpPr>
            <a:spLocks noChangeArrowheads="1"/>
          </p:cNvSpPr>
          <p:nvPr/>
        </p:nvSpPr>
        <p:spPr bwMode="gray">
          <a:xfrm rot="-7230978">
            <a:off x="3595688" y="2417763"/>
            <a:ext cx="728662" cy="265112"/>
          </a:xfrm>
          <a:prstGeom prst="rightArrow">
            <a:avLst>
              <a:gd name="adj1" fmla="val 35167"/>
              <a:gd name="adj2" fmla="val 111302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2" name="AutoShape 14"/>
          <p:cNvSpPr>
            <a:spLocks noChangeArrowheads="1"/>
          </p:cNvSpPr>
          <p:nvPr/>
        </p:nvSpPr>
        <p:spPr bwMode="gray">
          <a:xfrm rot="7535209">
            <a:off x="3560762" y="4308476"/>
            <a:ext cx="728663" cy="265112"/>
          </a:xfrm>
          <a:prstGeom prst="rightArrow">
            <a:avLst>
              <a:gd name="adj1" fmla="val 35167"/>
              <a:gd name="adj2" fmla="val 111302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3" name="AutoShape 15"/>
          <p:cNvSpPr>
            <a:spLocks noChangeArrowheads="1"/>
          </p:cNvSpPr>
          <p:nvPr/>
        </p:nvSpPr>
        <p:spPr bwMode="gray">
          <a:xfrm>
            <a:off x="5580063" y="3357563"/>
            <a:ext cx="728662" cy="266700"/>
          </a:xfrm>
          <a:prstGeom prst="rightArrow">
            <a:avLst>
              <a:gd name="adj1" fmla="val 35167"/>
              <a:gd name="adj2" fmla="val 110639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4" name="AutoShape 16"/>
          <p:cNvSpPr>
            <a:spLocks noChangeArrowheads="1"/>
          </p:cNvSpPr>
          <p:nvPr/>
        </p:nvSpPr>
        <p:spPr bwMode="gray">
          <a:xfrm rot="10800000">
            <a:off x="2843213" y="3357563"/>
            <a:ext cx="795337" cy="265112"/>
          </a:xfrm>
          <a:prstGeom prst="rightArrow">
            <a:avLst>
              <a:gd name="adj1" fmla="val 35167"/>
              <a:gd name="adj2" fmla="val 121486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5" name="Oval 17"/>
          <p:cNvSpPr>
            <a:spLocks noChangeArrowheads="1"/>
          </p:cNvSpPr>
          <p:nvPr/>
        </p:nvSpPr>
        <p:spPr bwMode="gray">
          <a:xfrm>
            <a:off x="2843213" y="1773238"/>
            <a:ext cx="3444875" cy="3446462"/>
          </a:xfrm>
          <a:prstGeom prst="ellipse">
            <a:avLst/>
          </a:prstGeom>
          <a:noFill/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2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21516" name="Group 18"/>
          <p:cNvGrpSpPr>
            <a:grpSpLocks/>
          </p:cNvGrpSpPr>
          <p:nvPr/>
        </p:nvGrpSpPr>
        <p:grpSpPr bwMode="auto">
          <a:xfrm>
            <a:off x="3276600" y="2708275"/>
            <a:ext cx="2663825" cy="1512888"/>
            <a:chOff x="2238" y="1769"/>
            <a:chExt cx="1361" cy="1361"/>
          </a:xfrm>
        </p:grpSpPr>
        <p:sp>
          <p:nvSpPr>
            <p:cNvPr id="21534" name="Oval 19"/>
            <p:cNvSpPr>
              <a:spLocks noChangeArrowheads="1"/>
            </p:cNvSpPr>
            <p:nvPr/>
          </p:nvSpPr>
          <p:spPr bwMode="gray">
            <a:xfrm>
              <a:off x="2238" y="1769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93D4E9"/>
                </a:gs>
                <a:gs pos="50000">
                  <a:srgbClr val="0099CC"/>
                </a:gs>
                <a:gs pos="100000">
                  <a:srgbClr val="93D4E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1535" name="Oval 20"/>
            <p:cNvSpPr>
              <a:spLocks noChangeArrowheads="1"/>
            </p:cNvSpPr>
            <p:nvPr/>
          </p:nvSpPr>
          <p:spPr bwMode="gray">
            <a:xfrm>
              <a:off x="2327" y="1858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536E"/>
                </a:gs>
                <a:gs pos="50000">
                  <a:srgbClr val="0099CC"/>
                </a:gs>
                <a:gs pos="100000">
                  <a:srgbClr val="00536E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1536" name="Oval 21"/>
            <p:cNvSpPr>
              <a:spLocks noChangeArrowheads="1"/>
            </p:cNvSpPr>
            <p:nvPr/>
          </p:nvSpPr>
          <p:spPr bwMode="gray">
            <a:xfrm>
              <a:off x="2328" y="1860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6182"/>
                </a:gs>
                <a:gs pos="100000">
                  <a:srgbClr val="0099CC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1537" name="Oval 22"/>
            <p:cNvSpPr>
              <a:spLocks noChangeArrowheads="1"/>
            </p:cNvSpPr>
            <p:nvPr/>
          </p:nvSpPr>
          <p:spPr bwMode="gray">
            <a:xfrm>
              <a:off x="2391" y="1917"/>
              <a:ext cx="1065" cy="106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grpSp>
          <p:nvGrpSpPr>
            <p:cNvPr id="21538" name="Group 23"/>
            <p:cNvGrpSpPr>
              <a:grpSpLocks/>
            </p:cNvGrpSpPr>
            <p:nvPr/>
          </p:nvGrpSpPr>
          <p:grpSpPr bwMode="auto">
            <a:xfrm>
              <a:off x="2410" y="1929"/>
              <a:ext cx="1031" cy="1031"/>
              <a:chOff x="4166" y="1706"/>
              <a:chExt cx="1252" cy="1252"/>
            </a:xfrm>
          </p:grpSpPr>
          <p:sp>
            <p:nvSpPr>
              <p:cNvPr id="21540" name="Oval 24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541" name="Oval 25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542" name="Oval 26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543" name="Oval 27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sp>
          <p:nvSpPr>
            <p:cNvPr id="21539" name="Text Box 28"/>
            <p:cNvSpPr txBox="1">
              <a:spLocks noChangeArrowheads="1"/>
            </p:cNvSpPr>
            <p:nvPr/>
          </p:nvSpPr>
          <p:spPr bwMode="gray">
            <a:xfrm>
              <a:off x="2882" y="2310"/>
              <a:ext cx="94" cy="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2400" b="1">
                <a:solidFill>
                  <a:srgbClr val="080808"/>
                </a:solidFill>
              </a:endParaRPr>
            </a:p>
          </p:txBody>
        </p:sp>
      </p:grpSp>
      <p:sp>
        <p:nvSpPr>
          <p:cNvPr id="21517" name="Rectangle 29"/>
          <p:cNvSpPr>
            <a:spLocks noGrp="1" noChangeArrowheads="1"/>
          </p:cNvSpPr>
          <p:nvPr>
            <p:ph type="title"/>
          </p:nvPr>
        </p:nvSpPr>
        <p:spPr>
          <a:xfrm>
            <a:off x="955001" y="7421"/>
            <a:ext cx="7467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000" dirty="0" smtClean="0">
                <a:solidFill>
                  <a:srgbClr val="FF0000"/>
                </a:solidFill>
              </a:rPr>
              <a:t>Наиболее сложные темы</a:t>
            </a:r>
            <a:endParaRPr lang="en-US" altLang="ru-RU" sz="4000" dirty="0" smtClean="0">
              <a:solidFill>
                <a:srgbClr val="FF0000"/>
              </a:solidFill>
            </a:endParaRPr>
          </a:p>
        </p:txBody>
      </p:sp>
      <p:sp>
        <p:nvSpPr>
          <p:cNvPr id="21518" name="Text Box 30"/>
          <p:cNvSpPr txBox="1">
            <a:spLocks noChangeArrowheads="1"/>
          </p:cNvSpPr>
          <p:nvPr/>
        </p:nvSpPr>
        <p:spPr bwMode="auto">
          <a:xfrm>
            <a:off x="3635375" y="3284538"/>
            <a:ext cx="1952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математика</a:t>
            </a:r>
          </a:p>
        </p:txBody>
      </p:sp>
      <p:grpSp>
        <p:nvGrpSpPr>
          <p:cNvPr id="21519" name="Group 32"/>
          <p:cNvGrpSpPr>
            <a:grpSpLocks/>
          </p:cNvGrpSpPr>
          <p:nvPr/>
        </p:nvGrpSpPr>
        <p:grpSpPr bwMode="auto">
          <a:xfrm>
            <a:off x="179388" y="1484313"/>
            <a:ext cx="2749550" cy="1247775"/>
            <a:chOff x="3964" y="2071"/>
            <a:chExt cx="1484" cy="330"/>
          </a:xfrm>
        </p:grpSpPr>
        <p:sp>
          <p:nvSpPr>
            <p:cNvPr id="21532" name="AutoShape 33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1533" name="AutoShape 34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1520" name="Group 35"/>
          <p:cNvGrpSpPr>
            <a:grpSpLocks/>
          </p:cNvGrpSpPr>
          <p:nvPr/>
        </p:nvGrpSpPr>
        <p:grpSpPr bwMode="auto">
          <a:xfrm>
            <a:off x="611188" y="4797425"/>
            <a:ext cx="2663825" cy="1150938"/>
            <a:chOff x="3964" y="2071"/>
            <a:chExt cx="1484" cy="330"/>
          </a:xfrm>
        </p:grpSpPr>
        <p:sp>
          <p:nvSpPr>
            <p:cNvPr id="21530" name="AutoShape 36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1531" name="AutoShape 37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1521" name="Group 38"/>
          <p:cNvGrpSpPr>
            <a:grpSpLocks/>
          </p:cNvGrpSpPr>
          <p:nvPr/>
        </p:nvGrpSpPr>
        <p:grpSpPr bwMode="auto">
          <a:xfrm>
            <a:off x="0" y="3068638"/>
            <a:ext cx="2736850" cy="1223962"/>
            <a:chOff x="3964" y="2071"/>
            <a:chExt cx="1484" cy="330"/>
          </a:xfrm>
        </p:grpSpPr>
        <p:sp>
          <p:nvSpPr>
            <p:cNvPr id="21528" name="AutoShape 39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1529" name="AutoShape 40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21522" name="Rectangle 47"/>
          <p:cNvSpPr>
            <a:spLocks noChangeArrowheads="1"/>
          </p:cNvSpPr>
          <p:nvPr/>
        </p:nvSpPr>
        <p:spPr bwMode="auto">
          <a:xfrm>
            <a:off x="6516688" y="1557338"/>
            <a:ext cx="1931987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внетабличное умножение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и деление</a:t>
            </a:r>
            <a:r>
              <a:rPr lang="ru-RU" altLang="ru-RU" sz="1800"/>
              <a:t> </a:t>
            </a:r>
          </a:p>
        </p:txBody>
      </p:sp>
      <p:sp>
        <p:nvSpPr>
          <p:cNvPr id="21523" name="Rectangle 48"/>
          <p:cNvSpPr>
            <a:spLocks noChangeArrowheads="1"/>
          </p:cNvSpPr>
          <p:nvPr/>
        </p:nvSpPr>
        <p:spPr bwMode="auto">
          <a:xfrm>
            <a:off x="395288" y="1628775"/>
            <a:ext cx="16398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табличное умножение и деление</a:t>
            </a:r>
          </a:p>
        </p:txBody>
      </p:sp>
      <p:sp>
        <p:nvSpPr>
          <p:cNvPr id="21524" name="Rectangle 49"/>
          <p:cNvSpPr>
            <a:spLocks noChangeArrowheads="1"/>
          </p:cNvSpPr>
          <p:nvPr/>
        </p:nvSpPr>
        <p:spPr bwMode="auto">
          <a:xfrm>
            <a:off x="250825" y="3429000"/>
            <a:ext cx="2270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составные задачи</a:t>
            </a:r>
          </a:p>
        </p:txBody>
      </p:sp>
      <p:sp>
        <p:nvSpPr>
          <p:cNvPr id="21525" name="Rectangle 50"/>
          <p:cNvSpPr>
            <a:spLocks noChangeArrowheads="1"/>
          </p:cNvSpPr>
          <p:nvPr/>
        </p:nvSpPr>
        <p:spPr bwMode="auto">
          <a:xfrm>
            <a:off x="6516688" y="3213100"/>
            <a:ext cx="24479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примеры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на порядок действий</a:t>
            </a:r>
          </a:p>
        </p:txBody>
      </p:sp>
      <p:sp>
        <p:nvSpPr>
          <p:cNvPr id="21526" name="Rectangle 51"/>
          <p:cNvSpPr>
            <a:spLocks noChangeArrowheads="1"/>
          </p:cNvSpPr>
          <p:nvPr/>
        </p:nvSpPr>
        <p:spPr bwMode="auto">
          <a:xfrm>
            <a:off x="755650" y="5229225"/>
            <a:ext cx="24590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решение уравнений</a:t>
            </a:r>
          </a:p>
        </p:txBody>
      </p:sp>
      <p:sp>
        <p:nvSpPr>
          <p:cNvPr id="21527" name="Rectangle 52"/>
          <p:cNvSpPr>
            <a:spLocks noChangeArrowheads="1"/>
          </p:cNvSpPr>
          <p:nvPr/>
        </p:nvSpPr>
        <p:spPr bwMode="auto">
          <a:xfrm>
            <a:off x="6156325" y="4868863"/>
            <a:ext cx="220503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действия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с именованными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числами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2851365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Навыки чтения</a:t>
            </a:r>
            <a:endParaRPr lang="en-US" altLang="ru-RU" smtClean="0"/>
          </a:p>
        </p:txBody>
      </p:sp>
      <p:sp>
        <p:nvSpPr>
          <p:cNvPr id="22531" name="AutoShape 4"/>
          <p:cNvSpPr>
            <a:spLocks noChangeArrowheads="1"/>
          </p:cNvSpPr>
          <p:nvPr/>
        </p:nvSpPr>
        <p:spPr bwMode="gray">
          <a:xfrm>
            <a:off x="4098925" y="2420938"/>
            <a:ext cx="2622550" cy="2847975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rgbClr val="F6F6F6"/>
              </a:gs>
              <a:gs pos="100000">
                <a:srgbClr val="C0C0C0"/>
              </a:gs>
            </a:gsLst>
            <a:lin ang="27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12700" algn="ctr">
                <a:solidFill>
                  <a:srgbClr val="292929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9157" name="AutoShape 5"/>
          <p:cNvSpPr>
            <a:spLocks noChangeArrowheads="1"/>
          </p:cNvSpPr>
          <p:nvPr/>
        </p:nvSpPr>
        <p:spPr bwMode="gray">
          <a:xfrm>
            <a:off x="2062163" y="2420938"/>
            <a:ext cx="2809875" cy="2849562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12700" algn="ctr">
                <a:solidFill>
                  <a:srgbClr val="292929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49159" name="AutoShape 7"/>
          <p:cNvSpPr>
            <a:spLocks noChangeArrowheads="1"/>
          </p:cNvSpPr>
          <p:nvPr/>
        </p:nvSpPr>
        <p:spPr bwMode="ltGray">
          <a:xfrm>
            <a:off x="323850" y="2420938"/>
            <a:ext cx="2687638" cy="2895600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2700000" scaled="1"/>
          </a:gradFill>
          <a:ln>
            <a:noFill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12700" algn="ctr">
                <a:solidFill>
                  <a:srgbClr val="292929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2534" name="Rectangle 8"/>
          <p:cNvSpPr>
            <a:spLocks noChangeArrowheads="1"/>
          </p:cNvSpPr>
          <p:nvPr/>
        </p:nvSpPr>
        <p:spPr bwMode="black">
          <a:xfrm>
            <a:off x="395288" y="3057525"/>
            <a:ext cx="252095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rgbClr val="E98587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800" b="1">
                <a:solidFill>
                  <a:srgbClr val="FFFFFF"/>
                </a:solidFill>
              </a:rPr>
              <a:t>  темп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800" b="1">
                <a:solidFill>
                  <a:srgbClr val="FFFFFF"/>
                </a:solidFill>
              </a:rPr>
              <a:t>  правильность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800" b="1">
                <a:solidFill>
                  <a:srgbClr val="FFFFFF"/>
                </a:solidFill>
              </a:rPr>
              <a:t>  выразительность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800" b="1">
                <a:solidFill>
                  <a:srgbClr val="FFFFFF"/>
                </a:solidFill>
              </a:rPr>
              <a:t>  понимание   прочитанного</a:t>
            </a:r>
            <a:endParaRPr lang="en-US" altLang="ru-RU" sz="1800" b="1">
              <a:solidFill>
                <a:srgbClr val="FFFFFF"/>
              </a:solidFill>
            </a:endParaRPr>
          </a:p>
        </p:txBody>
      </p:sp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2916238" y="3141663"/>
            <a:ext cx="167005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rgbClr val="E98587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111111"/>
                </a:solidFill>
              </a:rPr>
              <a:t>Начало года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111111"/>
                </a:solidFill>
              </a:rPr>
              <a:t>65-75 слов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111111"/>
                </a:solidFill>
              </a:rPr>
              <a:t>за 1 минуту</a:t>
            </a:r>
            <a:endParaRPr lang="en-US" altLang="ru-RU" sz="2000" b="1">
              <a:solidFill>
                <a:srgbClr val="111111"/>
              </a:solidFill>
            </a:endParaRPr>
          </a:p>
        </p:txBody>
      </p:sp>
      <p:sp>
        <p:nvSpPr>
          <p:cNvPr id="22536" name="WordArt 15"/>
          <p:cNvSpPr>
            <a:spLocks noChangeArrowheads="1" noChangeShapeType="1" noTextEdit="1"/>
          </p:cNvSpPr>
          <p:nvPr/>
        </p:nvSpPr>
        <p:spPr bwMode="auto">
          <a:xfrm>
            <a:off x="7019925" y="2492375"/>
            <a:ext cx="1655763" cy="2952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46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  <a:contourClr>
                <a:srgbClr val="DCEBF5"/>
              </a:contour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cs typeface="Arial" panose="020B0604020202020204" pitchFamily="34" charset="0"/>
              </a:rPr>
              <a:t>5</a:t>
            </a:r>
          </a:p>
        </p:txBody>
      </p:sp>
      <p:sp>
        <p:nvSpPr>
          <p:cNvPr id="22537" name="Rectangle 16"/>
          <p:cNvSpPr>
            <a:spLocks noChangeArrowheads="1"/>
          </p:cNvSpPr>
          <p:nvPr/>
        </p:nvSpPr>
        <p:spPr bwMode="auto">
          <a:xfrm>
            <a:off x="4716463" y="4076700"/>
            <a:ext cx="158432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111111"/>
                </a:solidFill>
              </a:rPr>
              <a:t>Конец года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111111"/>
                </a:solidFill>
              </a:rPr>
              <a:t>75- 85 слов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111111"/>
                </a:solidFill>
              </a:rPr>
              <a:t>за 1 минуту</a:t>
            </a:r>
            <a:endParaRPr lang="en-US" altLang="ru-RU" sz="2000" b="1">
              <a:solidFill>
                <a:srgbClr val="1111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34867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reeform 2"/>
          <p:cNvSpPr>
            <a:spLocks/>
          </p:cNvSpPr>
          <p:nvPr/>
        </p:nvSpPr>
        <p:spPr bwMode="gray">
          <a:xfrm rot="3046289" flipH="1">
            <a:off x="4802188" y="1038225"/>
            <a:ext cx="1978025" cy="3159125"/>
          </a:xfrm>
          <a:custGeom>
            <a:avLst/>
            <a:gdLst>
              <a:gd name="T0" fmla="*/ 2147483646 w 1470"/>
              <a:gd name="T1" fmla="*/ 2147483646 h 2346"/>
              <a:gd name="T2" fmla="*/ 2147483646 w 1470"/>
              <a:gd name="T3" fmla="*/ 2147483646 h 2346"/>
              <a:gd name="T4" fmla="*/ 2147483646 w 1470"/>
              <a:gd name="T5" fmla="*/ 2147483646 h 2346"/>
              <a:gd name="T6" fmla="*/ 2147483646 w 1470"/>
              <a:gd name="T7" fmla="*/ 2147483646 h 2346"/>
              <a:gd name="T8" fmla="*/ 2147483646 w 1470"/>
              <a:gd name="T9" fmla="*/ 2147483646 h 2346"/>
              <a:gd name="T10" fmla="*/ 2147483646 w 1470"/>
              <a:gd name="T11" fmla="*/ 2147483646 h 2346"/>
              <a:gd name="T12" fmla="*/ 2147483646 w 1470"/>
              <a:gd name="T13" fmla="*/ 2147483646 h 2346"/>
              <a:gd name="T14" fmla="*/ 2147483646 w 1470"/>
              <a:gd name="T15" fmla="*/ 2147483646 h 2346"/>
              <a:gd name="T16" fmla="*/ 2147483646 w 1470"/>
              <a:gd name="T17" fmla="*/ 2147483646 h 2346"/>
              <a:gd name="T18" fmla="*/ 2147483646 w 1470"/>
              <a:gd name="T19" fmla="*/ 2147483646 h 2346"/>
              <a:gd name="T20" fmla="*/ 2147483646 w 1470"/>
              <a:gd name="T21" fmla="*/ 2147483646 h 2346"/>
              <a:gd name="T22" fmla="*/ 2147483646 w 1470"/>
              <a:gd name="T23" fmla="*/ 2147483646 h 2346"/>
              <a:gd name="T24" fmla="*/ 2147483646 w 1470"/>
              <a:gd name="T25" fmla="*/ 2147483646 h 2346"/>
              <a:gd name="T26" fmla="*/ 2147483646 w 1470"/>
              <a:gd name="T27" fmla="*/ 2147483646 h 2346"/>
              <a:gd name="T28" fmla="*/ 2147483646 w 1470"/>
              <a:gd name="T29" fmla="*/ 2147483646 h 2346"/>
              <a:gd name="T30" fmla="*/ 2147483646 w 1470"/>
              <a:gd name="T31" fmla="*/ 2147483646 h 2346"/>
              <a:gd name="T32" fmla="*/ 2147483646 w 1470"/>
              <a:gd name="T33" fmla="*/ 2147483646 h 2346"/>
              <a:gd name="T34" fmla="*/ 2147483646 w 1470"/>
              <a:gd name="T35" fmla="*/ 2147483646 h 2346"/>
              <a:gd name="T36" fmla="*/ 2147483646 w 1470"/>
              <a:gd name="T37" fmla="*/ 2147483646 h 2346"/>
              <a:gd name="T38" fmla="*/ 2147483646 w 1470"/>
              <a:gd name="T39" fmla="*/ 2147483646 h 2346"/>
              <a:gd name="T40" fmla="*/ 2147483646 w 1470"/>
              <a:gd name="T41" fmla="*/ 2147483646 h 2346"/>
              <a:gd name="T42" fmla="*/ 2147483646 w 1470"/>
              <a:gd name="T43" fmla="*/ 2147483646 h 2346"/>
              <a:gd name="T44" fmla="*/ 2147483646 w 1470"/>
              <a:gd name="T45" fmla="*/ 2147483646 h 2346"/>
              <a:gd name="T46" fmla="*/ 2147483646 w 1470"/>
              <a:gd name="T47" fmla="*/ 2147483646 h 2346"/>
              <a:gd name="T48" fmla="*/ 2147483646 w 1470"/>
              <a:gd name="T49" fmla="*/ 2147483646 h 2346"/>
              <a:gd name="T50" fmla="*/ 2147483646 w 1470"/>
              <a:gd name="T51" fmla="*/ 2147483646 h 2346"/>
              <a:gd name="T52" fmla="*/ 2147483646 w 1470"/>
              <a:gd name="T53" fmla="*/ 2147483646 h 2346"/>
              <a:gd name="T54" fmla="*/ 2147483646 w 1470"/>
              <a:gd name="T55" fmla="*/ 2147483646 h 2346"/>
              <a:gd name="T56" fmla="*/ 2147483646 w 1470"/>
              <a:gd name="T57" fmla="*/ 2147483646 h 2346"/>
              <a:gd name="T58" fmla="*/ 2147483646 w 1470"/>
              <a:gd name="T59" fmla="*/ 2147483646 h 2346"/>
              <a:gd name="T60" fmla="*/ 2147483646 w 1470"/>
              <a:gd name="T61" fmla="*/ 2147483646 h 2346"/>
              <a:gd name="T62" fmla="*/ 2147483646 w 1470"/>
              <a:gd name="T63" fmla="*/ 2147483646 h 2346"/>
              <a:gd name="T64" fmla="*/ 2147483646 w 1470"/>
              <a:gd name="T65" fmla="*/ 2147483646 h 2346"/>
              <a:gd name="T66" fmla="*/ 2147483646 w 1470"/>
              <a:gd name="T67" fmla="*/ 2147483646 h 2346"/>
              <a:gd name="T68" fmla="*/ 2147483646 w 1470"/>
              <a:gd name="T69" fmla="*/ 2147483646 h 2346"/>
              <a:gd name="T70" fmla="*/ 2147483646 w 1470"/>
              <a:gd name="T71" fmla="*/ 2147483646 h 2346"/>
              <a:gd name="T72" fmla="*/ 2147483646 w 1470"/>
              <a:gd name="T73" fmla="*/ 2147483646 h 2346"/>
              <a:gd name="T74" fmla="*/ 2147483646 w 1470"/>
              <a:gd name="T75" fmla="*/ 2147483646 h 2346"/>
              <a:gd name="T76" fmla="*/ 2147483646 w 1470"/>
              <a:gd name="T77" fmla="*/ 2147483646 h 2346"/>
              <a:gd name="T78" fmla="*/ 2147483646 w 1470"/>
              <a:gd name="T79" fmla="*/ 2147483646 h 2346"/>
              <a:gd name="T80" fmla="*/ 2147483646 w 1470"/>
              <a:gd name="T81" fmla="*/ 2147483646 h 2346"/>
              <a:gd name="T82" fmla="*/ 2147483646 w 1470"/>
              <a:gd name="T83" fmla="*/ 2147483646 h 2346"/>
              <a:gd name="T84" fmla="*/ 2147483646 w 1470"/>
              <a:gd name="T85" fmla="*/ 2147483646 h 2346"/>
              <a:gd name="T86" fmla="*/ 2147483646 w 1470"/>
              <a:gd name="T87" fmla="*/ 2147483646 h 2346"/>
              <a:gd name="T88" fmla="*/ 2147483646 w 1470"/>
              <a:gd name="T89" fmla="*/ 2147483646 h 2346"/>
              <a:gd name="T90" fmla="*/ 2147483646 w 1470"/>
              <a:gd name="T91" fmla="*/ 2147483646 h 2346"/>
              <a:gd name="T92" fmla="*/ 2147483646 w 1470"/>
              <a:gd name="T93" fmla="*/ 2147483646 h 2346"/>
              <a:gd name="T94" fmla="*/ 2147483646 w 1470"/>
              <a:gd name="T95" fmla="*/ 2147483646 h 2346"/>
              <a:gd name="T96" fmla="*/ 2147483646 w 1470"/>
              <a:gd name="T97" fmla="*/ 2147483646 h 2346"/>
              <a:gd name="T98" fmla="*/ 2147483646 w 1470"/>
              <a:gd name="T99" fmla="*/ 2147483646 h 2346"/>
              <a:gd name="T100" fmla="*/ 2147483646 w 1470"/>
              <a:gd name="T101" fmla="*/ 2147483646 h 2346"/>
              <a:gd name="T102" fmla="*/ 2147483646 w 1470"/>
              <a:gd name="T103" fmla="*/ 2147483646 h 234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hlink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6627" name="Freeform 3"/>
          <p:cNvSpPr>
            <a:spLocks/>
          </p:cNvSpPr>
          <p:nvPr/>
        </p:nvSpPr>
        <p:spPr bwMode="ltGray">
          <a:xfrm rot="3171804" flipH="1">
            <a:off x="2290762" y="3284538"/>
            <a:ext cx="1952625" cy="3117850"/>
          </a:xfrm>
          <a:custGeom>
            <a:avLst/>
            <a:gdLst>
              <a:gd name="T0" fmla="*/ 2147483646 w 1470"/>
              <a:gd name="T1" fmla="*/ 2147483646 h 2346"/>
              <a:gd name="T2" fmla="*/ 2147483646 w 1470"/>
              <a:gd name="T3" fmla="*/ 2147483646 h 2346"/>
              <a:gd name="T4" fmla="*/ 2147483646 w 1470"/>
              <a:gd name="T5" fmla="*/ 2147483646 h 2346"/>
              <a:gd name="T6" fmla="*/ 2147483646 w 1470"/>
              <a:gd name="T7" fmla="*/ 2147483646 h 2346"/>
              <a:gd name="T8" fmla="*/ 2147483646 w 1470"/>
              <a:gd name="T9" fmla="*/ 2147483646 h 2346"/>
              <a:gd name="T10" fmla="*/ 2147483646 w 1470"/>
              <a:gd name="T11" fmla="*/ 2147483646 h 2346"/>
              <a:gd name="T12" fmla="*/ 2147483646 w 1470"/>
              <a:gd name="T13" fmla="*/ 2147483646 h 2346"/>
              <a:gd name="T14" fmla="*/ 2147483646 w 1470"/>
              <a:gd name="T15" fmla="*/ 2147483646 h 2346"/>
              <a:gd name="T16" fmla="*/ 2147483646 w 1470"/>
              <a:gd name="T17" fmla="*/ 2147483646 h 2346"/>
              <a:gd name="T18" fmla="*/ 2147483646 w 1470"/>
              <a:gd name="T19" fmla="*/ 2147483646 h 2346"/>
              <a:gd name="T20" fmla="*/ 2147483646 w 1470"/>
              <a:gd name="T21" fmla="*/ 2147483646 h 2346"/>
              <a:gd name="T22" fmla="*/ 2147483646 w 1470"/>
              <a:gd name="T23" fmla="*/ 2147483646 h 2346"/>
              <a:gd name="T24" fmla="*/ 2147483646 w 1470"/>
              <a:gd name="T25" fmla="*/ 2147483646 h 2346"/>
              <a:gd name="T26" fmla="*/ 2147483646 w 1470"/>
              <a:gd name="T27" fmla="*/ 2147483646 h 2346"/>
              <a:gd name="T28" fmla="*/ 2147483646 w 1470"/>
              <a:gd name="T29" fmla="*/ 2147483646 h 2346"/>
              <a:gd name="T30" fmla="*/ 2147483646 w 1470"/>
              <a:gd name="T31" fmla="*/ 2147483646 h 2346"/>
              <a:gd name="T32" fmla="*/ 2147483646 w 1470"/>
              <a:gd name="T33" fmla="*/ 2147483646 h 2346"/>
              <a:gd name="T34" fmla="*/ 2147483646 w 1470"/>
              <a:gd name="T35" fmla="*/ 2147483646 h 2346"/>
              <a:gd name="T36" fmla="*/ 2147483646 w 1470"/>
              <a:gd name="T37" fmla="*/ 2147483646 h 2346"/>
              <a:gd name="T38" fmla="*/ 2147483646 w 1470"/>
              <a:gd name="T39" fmla="*/ 2147483646 h 2346"/>
              <a:gd name="T40" fmla="*/ 2147483646 w 1470"/>
              <a:gd name="T41" fmla="*/ 2147483646 h 2346"/>
              <a:gd name="T42" fmla="*/ 2147483646 w 1470"/>
              <a:gd name="T43" fmla="*/ 2147483646 h 2346"/>
              <a:gd name="T44" fmla="*/ 2147483646 w 1470"/>
              <a:gd name="T45" fmla="*/ 2147483646 h 2346"/>
              <a:gd name="T46" fmla="*/ 2147483646 w 1470"/>
              <a:gd name="T47" fmla="*/ 2147483646 h 2346"/>
              <a:gd name="T48" fmla="*/ 2147483646 w 1470"/>
              <a:gd name="T49" fmla="*/ 2147483646 h 2346"/>
              <a:gd name="T50" fmla="*/ 2147483646 w 1470"/>
              <a:gd name="T51" fmla="*/ 2147483646 h 2346"/>
              <a:gd name="T52" fmla="*/ 2147483646 w 1470"/>
              <a:gd name="T53" fmla="*/ 2147483646 h 2346"/>
              <a:gd name="T54" fmla="*/ 2147483646 w 1470"/>
              <a:gd name="T55" fmla="*/ 2147483646 h 2346"/>
              <a:gd name="T56" fmla="*/ 2147483646 w 1470"/>
              <a:gd name="T57" fmla="*/ 2147483646 h 2346"/>
              <a:gd name="T58" fmla="*/ 2147483646 w 1470"/>
              <a:gd name="T59" fmla="*/ 2147483646 h 2346"/>
              <a:gd name="T60" fmla="*/ 2147483646 w 1470"/>
              <a:gd name="T61" fmla="*/ 2147483646 h 2346"/>
              <a:gd name="T62" fmla="*/ 2147483646 w 1470"/>
              <a:gd name="T63" fmla="*/ 2147483646 h 2346"/>
              <a:gd name="T64" fmla="*/ 2147483646 w 1470"/>
              <a:gd name="T65" fmla="*/ 2147483646 h 2346"/>
              <a:gd name="T66" fmla="*/ 2147483646 w 1470"/>
              <a:gd name="T67" fmla="*/ 2147483646 h 2346"/>
              <a:gd name="T68" fmla="*/ 2147483646 w 1470"/>
              <a:gd name="T69" fmla="*/ 2147483646 h 2346"/>
              <a:gd name="T70" fmla="*/ 2147483646 w 1470"/>
              <a:gd name="T71" fmla="*/ 2147483646 h 2346"/>
              <a:gd name="T72" fmla="*/ 2147483646 w 1470"/>
              <a:gd name="T73" fmla="*/ 2147483646 h 2346"/>
              <a:gd name="T74" fmla="*/ 2147483646 w 1470"/>
              <a:gd name="T75" fmla="*/ 2147483646 h 2346"/>
              <a:gd name="T76" fmla="*/ 2147483646 w 1470"/>
              <a:gd name="T77" fmla="*/ 2147483646 h 2346"/>
              <a:gd name="T78" fmla="*/ 2147483646 w 1470"/>
              <a:gd name="T79" fmla="*/ 2147483646 h 2346"/>
              <a:gd name="T80" fmla="*/ 2147483646 w 1470"/>
              <a:gd name="T81" fmla="*/ 2147483646 h 2346"/>
              <a:gd name="T82" fmla="*/ 2147483646 w 1470"/>
              <a:gd name="T83" fmla="*/ 2147483646 h 2346"/>
              <a:gd name="T84" fmla="*/ 2147483646 w 1470"/>
              <a:gd name="T85" fmla="*/ 2147483646 h 2346"/>
              <a:gd name="T86" fmla="*/ 2147483646 w 1470"/>
              <a:gd name="T87" fmla="*/ 2147483646 h 2346"/>
              <a:gd name="T88" fmla="*/ 2147483646 w 1470"/>
              <a:gd name="T89" fmla="*/ 2147483646 h 2346"/>
              <a:gd name="T90" fmla="*/ 2147483646 w 1470"/>
              <a:gd name="T91" fmla="*/ 2147483646 h 2346"/>
              <a:gd name="T92" fmla="*/ 2147483646 w 1470"/>
              <a:gd name="T93" fmla="*/ 2147483646 h 2346"/>
              <a:gd name="T94" fmla="*/ 2147483646 w 1470"/>
              <a:gd name="T95" fmla="*/ 2147483646 h 2346"/>
              <a:gd name="T96" fmla="*/ 2147483646 w 1470"/>
              <a:gd name="T97" fmla="*/ 2147483646 h 2346"/>
              <a:gd name="T98" fmla="*/ 2147483646 w 1470"/>
              <a:gd name="T99" fmla="*/ 2147483646 h 2346"/>
              <a:gd name="T100" fmla="*/ 2147483646 w 1470"/>
              <a:gd name="T101" fmla="*/ 2147483646 h 2346"/>
              <a:gd name="T102" fmla="*/ 2147483646 w 1470"/>
              <a:gd name="T103" fmla="*/ 2147483646 h 234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accent2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6628" name="Freeform 4"/>
          <p:cNvSpPr>
            <a:spLocks/>
          </p:cNvSpPr>
          <p:nvPr/>
        </p:nvSpPr>
        <p:spPr bwMode="gray">
          <a:xfrm rot="-3126947">
            <a:off x="4829175" y="3289300"/>
            <a:ext cx="1978025" cy="3159125"/>
          </a:xfrm>
          <a:custGeom>
            <a:avLst/>
            <a:gdLst>
              <a:gd name="T0" fmla="*/ 2147483646 w 1470"/>
              <a:gd name="T1" fmla="*/ 2147483646 h 2346"/>
              <a:gd name="T2" fmla="*/ 2147483646 w 1470"/>
              <a:gd name="T3" fmla="*/ 2147483646 h 2346"/>
              <a:gd name="T4" fmla="*/ 2147483646 w 1470"/>
              <a:gd name="T5" fmla="*/ 2147483646 h 2346"/>
              <a:gd name="T6" fmla="*/ 2147483646 w 1470"/>
              <a:gd name="T7" fmla="*/ 2147483646 h 2346"/>
              <a:gd name="T8" fmla="*/ 2147483646 w 1470"/>
              <a:gd name="T9" fmla="*/ 2147483646 h 2346"/>
              <a:gd name="T10" fmla="*/ 2147483646 w 1470"/>
              <a:gd name="T11" fmla="*/ 2147483646 h 2346"/>
              <a:gd name="T12" fmla="*/ 2147483646 w 1470"/>
              <a:gd name="T13" fmla="*/ 2147483646 h 2346"/>
              <a:gd name="T14" fmla="*/ 2147483646 w 1470"/>
              <a:gd name="T15" fmla="*/ 2147483646 h 2346"/>
              <a:gd name="T16" fmla="*/ 2147483646 w 1470"/>
              <a:gd name="T17" fmla="*/ 2147483646 h 2346"/>
              <a:gd name="T18" fmla="*/ 2147483646 w 1470"/>
              <a:gd name="T19" fmla="*/ 2147483646 h 2346"/>
              <a:gd name="T20" fmla="*/ 2147483646 w 1470"/>
              <a:gd name="T21" fmla="*/ 2147483646 h 2346"/>
              <a:gd name="T22" fmla="*/ 2147483646 w 1470"/>
              <a:gd name="T23" fmla="*/ 2147483646 h 2346"/>
              <a:gd name="T24" fmla="*/ 2147483646 w 1470"/>
              <a:gd name="T25" fmla="*/ 2147483646 h 2346"/>
              <a:gd name="T26" fmla="*/ 2147483646 w 1470"/>
              <a:gd name="T27" fmla="*/ 2147483646 h 2346"/>
              <a:gd name="T28" fmla="*/ 2147483646 w 1470"/>
              <a:gd name="T29" fmla="*/ 2147483646 h 2346"/>
              <a:gd name="T30" fmla="*/ 2147483646 w 1470"/>
              <a:gd name="T31" fmla="*/ 2147483646 h 2346"/>
              <a:gd name="T32" fmla="*/ 2147483646 w 1470"/>
              <a:gd name="T33" fmla="*/ 2147483646 h 2346"/>
              <a:gd name="T34" fmla="*/ 2147483646 w 1470"/>
              <a:gd name="T35" fmla="*/ 2147483646 h 2346"/>
              <a:gd name="T36" fmla="*/ 2147483646 w 1470"/>
              <a:gd name="T37" fmla="*/ 2147483646 h 2346"/>
              <a:gd name="T38" fmla="*/ 2147483646 w 1470"/>
              <a:gd name="T39" fmla="*/ 2147483646 h 2346"/>
              <a:gd name="T40" fmla="*/ 2147483646 w 1470"/>
              <a:gd name="T41" fmla="*/ 2147483646 h 2346"/>
              <a:gd name="T42" fmla="*/ 2147483646 w 1470"/>
              <a:gd name="T43" fmla="*/ 2147483646 h 2346"/>
              <a:gd name="T44" fmla="*/ 2147483646 w 1470"/>
              <a:gd name="T45" fmla="*/ 2147483646 h 2346"/>
              <a:gd name="T46" fmla="*/ 2147483646 w 1470"/>
              <a:gd name="T47" fmla="*/ 2147483646 h 2346"/>
              <a:gd name="T48" fmla="*/ 2147483646 w 1470"/>
              <a:gd name="T49" fmla="*/ 2147483646 h 2346"/>
              <a:gd name="T50" fmla="*/ 2147483646 w 1470"/>
              <a:gd name="T51" fmla="*/ 2147483646 h 2346"/>
              <a:gd name="T52" fmla="*/ 2147483646 w 1470"/>
              <a:gd name="T53" fmla="*/ 2147483646 h 2346"/>
              <a:gd name="T54" fmla="*/ 2147483646 w 1470"/>
              <a:gd name="T55" fmla="*/ 2147483646 h 2346"/>
              <a:gd name="T56" fmla="*/ 2147483646 w 1470"/>
              <a:gd name="T57" fmla="*/ 2147483646 h 2346"/>
              <a:gd name="T58" fmla="*/ 2147483646 w 1470"/>
              <a:gd name="T59" fmla="*/ 2147483646 h 2346"/>
              <a:gd name="T60" fmla="*/ 2147483646 w 1470"/>
              <a:gd name="T61" fmla="*/ 2147483646 h 2346"/>
              <a:gd name="T62" fmla="*/ 2147483646 w 1470"/>
              <a:gd name="T63" fmla="*/ 2147483646 h 2346"/>
              <a:gd name="T64" fmla="*/ 2147483646 w 1470"/>
              <a:gd name="T65" fmla="*/ 2147483646 h 2346"/>
              <a:gd name="T66" fmla="*/ 2147483646 w 1470"/>
              <a:gd name="T67" fmla="*/ 2147483646 h 2346"/>
              <a:gd name="T68" fmla="*/ 2147483646 w 1470"/>
              <a:gd name="T69" fmla="*/ 2147483646 h 2346"/>
              <a:gd name="T70" fmla="*/ 2147483646 w 1470"/>
              <a:gd name="T71" fmla="*/ 2147483646 h 2346"/>
              <a:gd name="T72" fmla="*/ 2147483646 w 1470"/>
              <a:gd name="T73" fmla="*/ 2147483646 h 2346"/>
              <a:gd name="T74" fmla="*/ 2147483646 w 1470"/>
              <a:gd name="T75" fmla="*/ 2147483646 h 2346"/>
              <a:gd name="T76" fmla="*/ 2147483646 w 1470"/>
              <a:gd name="T77" fmla="*/ 2147483646 h 2346"/>
              <a:gd name="T78" fmla="*/ 2147483646 w 1470"/>
              <a:gd name="T79" fmla="*/ 2147483646 h 2346"/>
              <a:gd name="T80" fmla="*/ 2147483646 w 1470"/>
              <a:gd name="T81" fmla="*/ 2147483646 h 2346"/>
              <a:gd name="T82" fmla="*/ 2147483646 w 1470"/>
              <a:gd name="T83" fmla="*/ 2147483646 h 2346"/>
              <a:gd name="T84" fmla="*/ 2147483646 w 1470"/>
              <a:gd name="T85" fmla="*/ 2147483646 h 2346"/>
              <a:gd name="T86" fmla="*/ 2147483646 w 1470"/>
              <a:gd name="T87" fmla="*/ 2147483646 h 2346"/>
              <a:gd name="T88" fmla="*/ 2147483646 w 1470"/>
              <a:gd name="T89" fmla="*/ 2147483646 h 2346"/>
              <a:gd name="T90" fmla="*/ 2147483646 w 1470"/>
              <a:gd name="T91" fmla="*/ 2147483646 h 2346"/>
              <a:gd name="T92" fmla="*/ 2147483646 w 1470"/>
              <a:gd name="T93" fmla="*/ 2147483646 h 2346"/>
              <a:gd name="T94" fmla="*/ 2147483646 w 1470"/>
              <a:gd name="T95" fmla="*/ 2147483646 h 2346"/>
              <a:gd name="T96" fmla="*/ 2147483646 w 1470"/>
              <a:gd name="T97" fmla="*/ 2147483646 h 2346"/>
              <a:gd name="T98" fmla="*/ 2147483646 w 1470"/>
              <a:gd name="T99" fmla="*/ 2147483646 h 2346"/>
              <a:gd name="T100" fmla="*/ 2147483646 w 1470"/>
              <a:gd name="T101" fmla="*/ 2147483646 h 2346"/>
              <a:gd name="T102" fmla="*/ 2147483646 w 1470"/>
              <a:gd name="T103" fmla="*/ 2147483646 h 234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accent1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6629" name="Freeform 5"/>
          <p:cNvSpPr>
            <a:spLocks/>
          </p:cNvSpPr>
          <p:nvPr/>
        </p:nvSpPr>
        <p:spPr bwMode="ltGray">
          <a:xfrm rot="-3046289">
            <a:off x="2295525" y="1071563"/>
            <a:ext cx="1978025" cy="3159125"/>
          </a:xfrm>
          <a:custGeom>
            <a:avLst/>
            <a:gdLst>
              <a:gd name="T0" fmla="*/ 2147483646 w 1470"/>
              <a:gd name="T1" fmla="*/ 2147483646 h 2346"/>
              <a:gd name="T2" fmla="*/ 2147483646 w 1470"/>
              <a:gd name="T3" fmla="*/ 2147483646 h 2346"/>
              <a:gd name="T4" fmla="*/ 2147483646 w 1470"/>
              <a:gd name="T5" fmla="*/ 2147483646 h 2346"/>
              <a:gd name="T6" fmla="*/ 2147483646 w 1470"/>
              <a:gd name="T7" fmla="*/ 2147483646 h 2346"/>
              <a:gd name="T8" fmla="*/ 2147483646 w 1470"/>
              <a:gd name="T9" fmla="*/ 2147483646 h 2346"/>
              <a:gd name="T10" fmla="*/ 2147483646 w 1470"/>
              <a:gd name="T11" fmla="*/ 2147483646 h 2346"/>
              <a:gd name="T12" fmla="*/ 2147483646 w 1470"/>
              <a:gd name="T13" fmla="*/ 2147483646 h 2346"/>
              <a:gd name="T14" fmla="*/ 2147483646 w 1470"/>
              <a:gd name="T15" fmla="*/ 2147483646 h 2346"/>
              <a:gd name="T16" fmla="*/ 2147483646 w 1470"/>
              <a:gd name="T17" fmla="*/ 2147483646 h 2346"/>
              <a:gd name="T18" fmla="*/ 2147483646 w 1470"/>
              <a:gd name="T19" fmla="*/ 2147483646 h 2346"/>
              <a:gd name="T20" fmla="*/ 2147483646 w 1470"/>
              <a:gd name="T21" fmla="*/ 2147483646 h 2346"/>
              <a:gd name="T22" fmla="*/ 2147483646 w 1470"/>
              <a:gd name="T23" fmla="*/ 2147483646 h 2346"/>
              <a:gd name="T24" fmla="*/ 2147483646 w 1470"/>
              <a:gd name="T25" fmla="*/ 2147483646 h 2346"/>
              <a:gd name="T26" fmla="*/ 2147483646 w 1470"/>
              <a:gd name="T27" fmla="*/ 2147483646 h 2346"/>
              <a:gd name="T28" fmla="*/ 2147483646 w 1470"/>
              <a:gd name="T29" fmla="*/ 2147483646 h 2346"/>
              <a:gd name="T30" fmla="*/ 2147483646 w 1470"/>
              <a:gd name="T31" fmla="*/ 2147483646 h 2346"/>
              <a:gd name="T32" fmla="*/ 2147483646 w 1470"/>
              <a:gd name="T33" fmla="*/ 2147483646 h 2346"/>
              <a:gd name="T34" fmla="*/ 2147483646 w 1470"/>
              <a:gd name="T35" fmla="*/ 2147483646 h 2346"/>
              <a:gd name="T36" fmla="*/ 2147483646 w 1470"/>
              <a:gd name="T37" fmla="*/ 2147483646 h 2346"/>
              <a:gd name="T38" fmla="*/ 2147483646 w 1470"/>
              <a:gd name="T39" fmla="*/ 2147483646 h 2346"/>
              <a:gd name="T40" fmla="*/ 2147483646 w 1470"/>
              <a:gd name="T41" fmla="*/ 2147483646 h 2346"/>
              <a:gd name="T42" fmla="*/ 2147483646 w 1470"/>
              <a:gd name="T43" fmla="*/ 2147483646 h 2346"/>
              <a:gd name="T44" fmla="*/ 2147483646 w 1470"/>
              <a:gd name="T45" fmla="*/ 2147483646 h 2346"/>
              <a:gd name="T46" fmla="*/ 2147483646 w 1470"/>
              <a:gd name="T47" fmla="*/ 2147483646 h 2346"/>
              <a:gd name="T48" fmla="*/ 2147483646 w 1470"/>
              <a:gd name="T49" fmla="*/ 2147483646 h 2346"/>
              <a:gd name="T50" fmla="*/ 2147483646 w 1470"/>
              <a:gd name="T51" fmla="*/ 2147483646 h 2346"/>
              <a:gd name="T52" fmla="*/ 2147483646 w 1470"/>
              <a:gd name="T53" fmla="*/ 2147483646 h 2346"/>
              <a:gd name="T54" fmla="*/ 2147483646 w 1470"/>
              <a:gd name="T55" fmla="*/ 2147483646 h 2346"/>
              <a:gd name="T56" fmla="*/ 2147483646 w 1470"/>
              <a:gd name="T57" fmla="*/ 2147483646 h 2346"/>
              <a:gd name="T58" fmla="*/ 2147483646 w 1470"/>
              <a:gd name="T59" fmla="*/ 2147483646 h 2346"/>
              <a:gd name="T60" fmla="*/ 2147483646 w 1470"/>
              <a:gd name="T61" fmla="*/ 2147483646 h 2346"/>
              <a:gd name="T62" fmla="*/ 2147483646 w 1470"/>
              <a:gd name="T63" fmla="*/ 2147483646 h 2346"/>
              <a:gd name="T64" fmla="*/ 2147483646 w 1470"/>
              <a:gd name="T65" fmla="*/ 2147483646 h 2346"/>
              <a:gd name="T66" fmla="*/ 2147483646 w 1470"/>
              <a:gd name="T67" fmla="*/ 2147483646 h 2346"/>
              <a:gd name="T68" fmla="*/ 2147483646 w 1470"/>
              <a:gd name="T69" fmla="*/ 2147483646 h 2346"/>
              <a:gd name="T70" fmla="*/ 2147483646 w 1470"/>
              <a:gd name="T71" fmla="*/ 2147483646 h 2346"/>
              <a:gd name="T72" fmla="*/ 2147483646 w 1470"/>
              <a:gd name="T73" fmla="*/ 2147483646 h 2346"/>
              <a:gd name="T74" fmla="*/ 2147483646 w 1470"/>
              <a:gd name="T75" fmla="*/ 2147483646 h 2346"/>
              <a:gd name="T76" fmla="*/ 2147483646 w 1470"/>
              <a:gd name="T77" fmla="*/ 2147483646 h 2346"/>
              <a:gd name="T78" fmla="*/ 2147483646 w 1470"/>
              <a:gd name="T79" fmla="*/ 2147483646 h 2346"/>
              <a:gd name="T80" fmla="*/ 2147483646 w 1470"/>
              <a:gd name="T81" fmla="*/ 2147483646 h 2346"/>
              <a:gd name="T82" fmla="*/ 2147483646 w 1470"/>
              <a:gd name="T83" fmla="*/ 2147483646 h 2346"/>
              <a:gd name="T84" fmla="*/ 2147483646 w 1470"/>
              <a:gd name="T85" fmla="*/ 2147483646 h 2346"/>
              <a:gd name="T86" fmla="*/ 2147483646 w 1470"/>
              <a:gd name="T87" fmla="*/ 2147483646 h 2346"/>
              <a:gd name="T88" fmla="*/ 2147483646 w 1470"/>
              <a:gd name="T89" fmla="*/ 2147483646 h 2346"/>
              <a:gd name="T90" fmla="*/ 2147483646 w 1470"/>
              <a:gd name="T91" fmla="*/ 2147483646 h 2346"/>
              <a:gd name="T92" fmla="*/ 2147483646 w 1470"/>
              <a:gd name="T93" fmla="*/ 2147483646 h 2346"/>
              <a:gd name="T94" fmla="*/ 2147483646 w 1470"/>
              <a:gd name="T95" fmla="*/ 2147483646 h 2346"/>
              <a:gd name="T96" fmla="*/ 2147483646 w 1470"/>
              <a:gd name="T97" fmla="*/ 2147483646 h 2346"/>
              <a:gd name="T98" fmla="*/ 2147483646 w 1470"/>
              <a:gd name="T99" fmla="*/ 2147483646 h 2346"/>
              <a:gd name="T100" fmla="*/ 2147483646 w 1470"/>
              <a:gd name="T101" fmla="*/ 2147483646 h 2346"/>
              <a:gd name="T102" fmla="*/ 2147483646 w 1470"/>
              <a:gd name="T103" fmla="*/ 2147483646 h 234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folHlink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Выборы</a:t>
            </a:r>
            <a:endParaRPr lang="en-US" altLang="ru-RU" smtClean="0"/>
          </a:p>
        </p:txBody>
      </p:sp>
      <p:sp>
        <p:nvSpPr>
          <p:cNvPr id="26631" name="Oval 7"/>
          <p:cNvSpPr>
            <a:spLocks noChangeArrowheads="1"/>
          </p:cNvSpPr>
          <p:nvPr/>
        </p:nvSpPr>
        <p:spPr bwMode="gray">
          <a:xfrm>
            <a:off x="3492500" y="2781300"/>
            <a:ext cx="2159000" cy="2016125"/>
          </a:xfrm>
          <a:prstGeom prst="ellipse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РОДИТЕЛЬСКИЙ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КОМИТЕТ</a:t>
            </a:r>
          </a:p>
        </p:txBody>
      </p:sp>
      <p:sp>
        <p:nvSpPr>
          <p:cNvPr id="26632" name="Text Box 9"/>
          <p:cNvSpPr txBox="1">
            <a:spLocks noChangeArrowheads="1"/>
          </p:cNvSpPr>
          <p:nvPr/>
        </p:nvSpPr>
        <p:spPr bwMode="black">
          <a:xfrm>
            <a:off x="4951413" y="2268538"/>
            <a:ext cx="1792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rgbClr val="E98587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учитель</a:t>
            </a:r>
            <a:endParaRPr lang="en-US" altLang="ru-RU" sz="2000" b="1">
              <a:solidFill>
                <a:srgbClr val="FFFFFF"/>
              </a:solidFill>
            </a:endParaRPr>
          </a:p>
        </p:txBody>
      </p:sp>
      <p:sp>
        <p:nvSpPr>
          <p:cNvPr id="26633" name="Text Box 10"/>
          <p:cNvSpPr txBox="1">
            <a:spLocks noChangeArrowheads="1"/>
          </p:cNvSpPr>
          <p:nvPr/>
        </p:nvSpPr>
        <p:spPr bwMode="black">
          <a:xfrm>
            <a:off x="2378075" y="4676775"/>
            <a:ext cx="17922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rgbClr val="E98587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семья</a:t>
            </a:r>
            <a:endParaRPr lang="en-US" altLang="ru-RU" sz="2000" b="1">
              <a:solidFill>
                <a:srgbClr val="FFFFFF"/>
              </a:solidFill>
            </a:endParaRPr>
          </a:p>
        </p:txBody>
      </p:sp>
      <p:sp>
        <p:nvSpPr>
          <p:cNvPr id="26634" name="Text Box 11"/>
          <p:cNvSpPr txBox="1">
            <a:spLocks noChangeArrowheads="1"/>
          </p:cNvSpPr>
          <p:nvPr/>
        </p:nvSpPr>
        <p:spPr bwMode="black">
          <a:xfrm>
            <a:off x="4926013" y="4659313"/>
            <a:ext cx="1792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rgbClr val="E98587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ребёнок</a:t>
            </a:r>
            <a:endParaRPr lang="en-US" altLang="ru-RU" sz="2000" b="1">
              <a:solidFill>
                <a:srgbClr val="FFFFFF"/>
              </a:solidFill>
            </a:endParaRPr>
          </a:p>
        </p:txBody>
      </p:sp>
      <p:sp>
        <p:nvSpPr>
          <p:cNvPr id="26635" name="Text Box 16"/>
          <p:cNvSpPr txBox="1">
            <a:spLocks noChangeArrowheads="1"/>
          </p:cNvSpPr>
          <p:nvPr/>
        </p:nvSpPr>
        <p:spPr bwMode="black">
          <a:xfrm>
            <a:off x="2332038" y="2289175"/>
            <a:ext cx="1792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rgbClr val="E98587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школа</a:t>
            </a:r>
            <a:endParaRPr lang="en-US" altLang="ru-RU" sz="2000" b="1">
              <a:solidFill>
                <a:srgbClr val="FFFFFF"/>
              </a:solidFill>
            </a:endParaRPr>
          </a:p>
        </p:txBody>
      </p:sp>
      <p:pic>
        <p:nvPicPr>
          <p:cNvPr id="26636" name="Picture 17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99"/>
          <a:stretch>
            <a:fillRect/>
          </a:stretch>
        </p:blipFill>
        <p:spPr bwMode="auto">
          <a:xfrm>
            <a:off x="7108825" y="2247900"/>
            <a:ext cx="1925638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6433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gray">
          <a:xfrm>
            <a:off x="304800" y="5441950"/>
            <a:ext cx="8299450" cy="750888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ru-RU" altLang="ru-RU" sz="2000" b="1" dirty="0"/>
          </a:p>
          <a:p>
            <a:pPr algn="ctr" eaLnBrk="1" hangingPunct="1">
              <a:defRPr/>
            </a:pPr>
            <a:r>
              <a:rPr lang="ru-RU" altLang="ru-RU" sz="2000" b="1" dirty="0"/>
              <a:t>Праздники, конкурсы</a:t>
            </a:r>
          </a:p>
          <a:p>
            <a:pPr algn="ctr" eaLnBrk="1" hangingPunct="1">
              <a:defRPr/>
            </a:pPr>
            <a:endParaRPr lang="ru-RU" altLang="ru-RU" sz="2000" b="1" dirty="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gray">
          <a:xfrm>
            <a:off x="304800" y="4440238"/>
            <a:ext cx="8370888" cy="750887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altLang="ru-RU" sz="2000" b="1" dirty="0"/>
              <a:t>Посещение музеев</a:t>
            </a:r>
          </a:p>
          <a:p>
            <a:pPr algn="ctr" eaLnBrk="1" hangingPunct="1">
              <a:defRPr/>
            </a:pPr>
            <a:endParaRPr lang="ru-RU" altLang="ru-RU" sz="2000" b="1" dirty="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ltGray">
          <a:xfrm>
            <a:off x="315913" y="3425825"/>
            <a:ext cx="8370887" cy="750888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ru-RU" altLang="ru-RU" sz="2000" b="1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gray">
          <a:xfrm>
            <a:off x="304800" y="2395538"/>
            <a:ext cx="8370888" cy="75088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altLang="ru-RU" sz="2000" b="1" dirty="0"/>
              <a:t>Занятость ребят во внеурочное время</a:t>
            </a:r>
          </a:p>
        </p:txBody>
      </p:sp>
      <p:sp>
        <p:nvSpPr>
          <p:cNvPr id="27654" name="Text Box 22"/>
          <p:cNvSpPr txBox="1">
            <a:spLocks noChangeArrowheads="1"/>
          </p:cNvSpPr>
          <p:nvPr/>
        </p:nvSpPr>
        <p:spPr bwMode="auto">
          <a:xfrm>
            <a:off x="7234238" y="2506663"/>
            <a:ext cx="1536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27655" name="Group 35"/>
          <p:cNvGrpSpPr>
            <a:grpSpLocks/>
          </p:cNvGrpSpPr>
          <p:nvPr/>
        </p:nvGrpSpPr>
        <p:grpSpPr bwMode="auto">
          <a:xfrm>
            <a:off x="7956550" y="2349500"/>
            <a:ext cx="822325" cy="819150"/>
            <a:chOff x="1596" y="1152"/>
            <a:chExt cx="518" cy="516"/>
          </a:xfrm>
        </p:grpSpPr>
        <p:sp>
          <p:nvSpPr>
            <p:cNvPr id="27667" name="Oval 36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27668" name="Picture 37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656" name="Group 38"/>
          <p:cNvGrpSpPr>
            <a:grpSpLocks/>
          </p:cNvGrpSpPr>
          <p:nvPr/>
        </p:nvGrpSpPr>
        <p:grpSpPr bwMode="auto">
          <a:xfrm>
            <a:off x="7956550" y="3357563"/>
            <a:ext cx="822325" cy="819150"/>
            <a:chOff x="1596" y="1152"/>
            <a:chExt cx="518" cy="516"/>
          </a:xfrm>
        </p:grpSpPr>
        <p:sp>
          <p:nvSpPr>
            <p:cNvPr id="27665" name="Oval 39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2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27666" name="Picture 40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657" name="Group 41"/>
          <p:cNvGrpSpPr>
            <a:grpSpLocks/>
          </p:cNvGrpSpPr>
          <p:nvPr/>
        </p:nvGrpSpPr>
        <p:grpSpPr bwMode="auto">
          <a:xfrm>
            <a:off x="7956550" y="4365625"/>
            <a:ext cx="822325" cy="819150"/>
            <a:chOff x="1596" y="1152"/>
            <a:chExt cx="518" cy="516"/>
          </a:xfrm>
        </p:grpSpPr>
        <p:sp>
          <p:nvSpPr>
            <p:cNvPr id="27663" name="Oval 42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hlink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27664" name="Picture 43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658" name="Group 44"/>
          <p:cNvGrpSpPr>
            <a:grpSpLocks/>
          </p:cNvGrpSpPr>
          <p:nvPr/>
        </p:nvGrpSpPr>
        <p:grpSpPr bwMode="auto">
          <a:xfrm>
            <a:off x="7956550" y="5373688"/>
            <a:ext cx="822325" cy="819150"/>
            <a:chOff x="1596" y="1152"/>
            <a:chExt cx="518" cy="516"/>
          </a:xfrm>
        </p:grpSpPr>
        <p:sp>
          <p:nvSpPr>
            <p:cNvPr id="27661" name="Oval 45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folHlink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27662" name="Picture 46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659" name="Rectangle 6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                                </a:t>
            </a:r>
            <a:r>
              <a:rPr lang="ru-RU" altLang="ru-RU" sz="4400" dirty="0" smtClean="0">
                <a:solidFill>
                  <a:srgbClr val="FF0000"/>
                </a:solidFill>
              </a:rPr>
              <a:t>Разное</a:t>
            </a:r>
            <a:endParaRPr lang="en-US" altLang="ru-RU" sz="4400" dirty="0" smtClean="0">
              <a:solidFill>
                <a:srgbClr val="FF0000"/>
              </a:solidFill>
            </a:endParaRPr>
          </a:p>
        </p:txBody>
      </p:sp>
      <p:sp>
        <p:nvSpPr>
          <p:cNvPr id="27660" name="Text Box 66"/>
          <p:cNvSpPr txBox="1">
            <a:spLocks noChangeArrowheads="1"/>
          </p:cNvSpPr>
          <p:nvPr/>
        </p:nvSpPr>
        <p:spPr bwMode="auto">
          <a:xfrm>
            <a:off x="3708400" y="3573463"/>
            <a:ext cx="1809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Инструктажи</a:t>
            </a:r>
          </a:p>
        </p:txBody>
      </p:sp>
    </p:spTree>
    <p:extLst>
      <p:ext uri="{BB962C8B-B14F-4D97-AF65-F5344CB8AC3E}">
        <p14:creationId xmlns:p14="http://schemas.microsoft.com/office/powerpoint/2010/main" xmlns="" val="81435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ds03.infourok.ru/uploads/ex/12ed/0000af2c-d453c1d2/img2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0787" y="548680"/>
            <a:ext cx="5940425" cy="4455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562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mir-animashki.com/_ph/38/99302296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7858180" cy="6096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8348" y="2000240"/>
            <a:ext cx="9786974" cy="10001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ТЕМА</a:t>
            </a:r>
            <a:r>
              <a:rPr lang="ru-RU" sz="54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CC00FF"/>
                </a:solidFill>
                <a:effectLst/>
              </a:rPr>
              <a:t>  «УЧЕНИЕ ШАГ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CC00FF"/>
                </a:solidFill>
                <a:effectLst/>
              </a:rPr>
              <a:t>ЗА ШАГОМ»</a:t>
            </a:r>
            <a:endParaRPr lang="ru-RU" sz="54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CC00FF"/>
              </a:solidFill>
              <a:effectLst/>
            </a:endParaRPr>
          </a:p>
        </p:txBody>
      </p:sp>
      <p:pic>
        <p:nvPicPr>
          <p:cNvPr id="2049" name="Picture 1" descr="C:\Users\инна\Pictures\79272021_animaciya_devochk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000372"/>
            <a:ext cx="3962010" cy="35766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0929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428604"/>
            <a:ext cx="785818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Наша задача – приучить ребенка </a:t>
            </a:r>
          </a:p>
          <a:p>
            <a:pPr algn="ctr"/>
            <a:r>
              <a:rPr lang="ru-RU" sz="36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трудиться правильно, </a:t>
            </a:r>
          </a:p>
          <a:p>
            <a:pPr algn="ctr"/>
            <a:r>
              <a:rPr lang="ru-RU" sz="36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нанося вред здоровью, </a:t>
            </a:r>
          </a:p>
          <a:p>
            <a:pPr algn="ctr"/>
            <a:r>
              <a:rPr lang="ru-RU" sz="36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т. к. учеба – это главный труд школьника. </a:t>
            </a:r>
            <a:endParaRPr lang="ru-RU" sz="3600" b="1" i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7" descr="http://s1.pic4you.ru/allimage/y2012/12-09/12216/279891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929066"/>
            <a:ext cx="3581421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857232"/>
            <a:ext cx="78534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Почему мой ребёнок</a:t>
            </a:r>
          </a:p>
          <a:p>
            <a:pPr algn="ctr"/>
            <a:r>
              <a:rPr lang="ru-RU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чится слабо?</a:t>
            </a:r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Picture 13" descr="http://animaciatop.ru/pictures/smailiki/thumb/smailiki-8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857496"/>
            <a:ext cx="2214563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2357430"/>
            <a:ext cx="766107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Не могут хорошо учиться, </a:t>
            </a:r>
          </a:p>
          <a:p>
            <a:pPr algn="ctr"/>
            <a:r>
              <a:rPr lang="ru-RU" sz="3600" b="1" i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 хотят;</a:t>
            </a:r>
            <a:endParaRPr lang="ru-RU" sz="3600" b="1" i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786190"/>
            <a:ext cx="63049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Не могут </a:t>
            </a:r>
            <a:r>
              <a:rPr lang="ru-RU" sz="3600" b="1" i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3600" b="1" i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не хотят;</a:t>
            </a:r>
            <a:endParaRPr lang="ru-RU" sz="3600" b="1" i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4714884"/>
            <a:ext cx="780854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3. </a:t>
            </a:r>
            <a:r>
              <a:rPr lang="ru-RU" sz="3600" b="1" i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Могли бы хорошо учиться, </a:t>
            </a:r>
          </a:p>
          <a:p>
            <a:pPr algn="ctr"/>
            <a:r>
              <a:rPr lang="ru-RU" sz="3600" b="1" i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3600" b="1" i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не хотят.</a:t>
            </a:r>
            <a:endParaRPr lang="ru-RU" sz="3600" b="1" i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500042"/>
            <a:ext cx="68371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Неуспевающие ученики 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делятся на три категории:</a:t>
            </a:r>
            <a:endParaRPr lang="ru-RU" sz="36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2" descr="http://img-fotki.yandex.ru/get/4008/marya-foygl.1b/0_1d29e_8227c3a3_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3143248"/>
            <a:ext cx="1714480" cy="127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0"/>
            <a:ext cx="237917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u="sng" cap="none" spc="0" dirty="0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могут</a:t>
            </a:r>
            <a:r>
              <a:rPr lang="ru-RU" sz="3200" b="1" u="sng" cap="none" spc="0" dirty="0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ru-RU" sz="3200" b="1" u="sng" cap="none" spc="0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928670"/>
            <a:ext cx="79816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1.Задержка психического развития</a:t>
            </a:r>
            <a:endParaRPr lang="ru-RU" sz="32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785926"/>
            <a:ext cx="890981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 </a:t>
            </a: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Специфические расстройства: </a:t>
            </a:r>
          </a:p>
          <a:p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дислексия</a:t>
            </a: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3200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дисграфия</a:t>
            </a: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3200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дискалькулия</a:t>
            </a:r>
            <a:endParaRPr lang="ru-RU" sz="32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000372"/>
            <a:ext cx="6369051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Нарушения зрения, слуха</a:t>
            </a:r>
            <a:endParaRPr lang="ru-RU" sz="32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643314"/>
            <a:ext cx="864396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 Ригидность психики:</a:t>
            </a:r>
          </a:p>
          <a:p>
            <a:r>
              <a:rPr lang="ru-RU" sz="32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медлительность, низкий темп работы</a:t>
            </a:r>
            <a:endParaRPr lang="ru-RU" sz="32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786322"/>
            <a:ext cx="864396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5. Хрони</a:t>
            </a:r>
            <a:r>
              <a:rPr lang="ru-RU" sz="32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ческие заболевания, </a:t>
            </a:r>
          </a:p>
          <a:p>
            <a:r>
              <a:rPr lang="ru-RU" sz="32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простуды (общая </a:t>
            </a:r>
            <a:r>
              <a:rPr lang="ru-RU" sz="3200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ослабленность</a:t>
            </a: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организма).</a:t>
            </a:r>
            <a:endParaRPr lang="ru-RU" sz="3200" b="1" cap="none" spc="0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85728"/>
            <a:ext cx="50626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Почему не хотят?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00174"/>
            <a:ext cx="750099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Не знают, для чего они </a:t>
            </a:r>
          </a:p>
          <a:p>
            <a:r>
              <a:rPr lang="ru-RU" sz="36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должны учиться</a:t>
            </a:r>
            <a:endParaRPr lang="ru-RU" sz="36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071810"/>
            <a:ext cx="80010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742950" indent="-742950"/>
            <a:r>
              <a:rPr lang="ru-RU" sz="36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</a:t>
            </a:r>
            <a:r>
              <a:rPr lang="ru-RU" sz="3600" b="1" cap="none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Несформированность</a:t>
            </a:r>
            <a:r>
              <a:rPr lang="ru-RU" sz="36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marL="742950" indent="-742950"/>
            <a:r>
              <a:rPr lang="ru-RU" sz="36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познавательных интересов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572008"/>
            <a:ext cx="693491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742950" indent="-742950"/>
            <a:r>
              <a:rPr lang="ru-RU" sz="36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Безразличие </a:t>
            </a:r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lang="ru-RU" sz="36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одителей </a:t>
            </a:r>
          </a:p>
          <a:p>
            <a:pPr marL="742950" indent="-742950"/>
            <a:r>
              <a:rPr lang="ru-RU" sz="36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36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учебному процессу</a:t>
            </a:r>
            <a:endParaRPr lang="ru-RU" sz="36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13" descr="http://animaciatop.ru/pictures/smailiki/thumb/smailiki-8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1"/>
            <a:ext cx="1500198" cy="1790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779</TotalTime>
  <Words>1224</Words>
  <Application>Microsoft Office PowerPoint</Application>
  <PresentationFormat>Экран (4:3)</PresentationFormat>
  <Paragraphs>304</Paragraphs>
  <Slides>36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Эркер</vt:lpstr>
      <vt:lpstr>                      2017</vt:lpstr>
      <vt:lpstr>                  ПУТЬ К УСПЕХУ</vt:lpstr>
      <vt:lpstr>                  ПОВЕСТКА ДНЯ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       Учителя предметники</vt:lpstr>
      <vt:lpstr>      Расписание уроков</vt:lpstr>
      <vt:lpstr>Каникулы</vt:lpstr>
      <vt:lpstr>Информация по организации питания</vt:lpstr>
      <vt:lpstr>        Объявление родителям</vt:lpstr>
      <vt:lpstr>Школьная форма, спортивная форма</vt:lpstr>
      <vt:lpstr>Оформление тетрадей по математике</vt:lpstr>
      <vt:lpstr>Оформление  тетрадей по русскому языку</vt:lpstr>
      <vt:lpstr>Наиболее сложные темы</vt:lpstr>
      <vt:lpstr>Наиболее сложные темы</vt:lpstr>
      <vt:lpstr>Навыки чтения</vt:lpstr>
      <vt:lpstr>Выборы</vt:lpstr>
      <vt:lpstr>                                Разное</vt:lpstr>
      <vt:lpstr>Слайд 35</vt:lpstr>
      <vt:lpstr>Слайд 36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KOMP</cp:lastModifiedBy>
  <cp:revision>84</cp:revision>
  <dcterms:created xsi:type="dcterms:W3CDTF">2014-03-11T13:57:06Z</dcterms:created>
  <dcterms:modified xsi:type="dcterms:W3CDTF">2017-12-07T08:06:15Z</dcterms:modified>
</cp:coreProperties>
</file>